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1077" r:id="rId3"/>
    <p:sldId id="350" r:id="rId4"/>
    <p:sldId id="991" r:id="rId5"/>
    <p:sldId id="994" r:id="rId6"/>
    <p:sldId id="995" r:id="rId7"/>
    <p:sldId id="996" r:id="rId8"/>
    <p:sldId id="997" r:id="rId9"/>
    <p:sldId id="1003" r:id="rId10"/>
    <p:sldId id="1025" r:id="rId11"/>
    <p:sldId id="1046" r:id="rId12"/>
    <p:sldId id="1029" r:id="rId13"/>
    <p:sldId id="540" r:id="rId14"/>
    <p:sldId id="984" r:id="rId15"/>
    <p:sldId id="985" r:id="rId16"/>
    <p:sldId id="260" r:id="rId17"/>
    <p:sldId id="1011" r:id="rId18"/>
    <p:sldId id="1010" r:id="rId19"/>
    <p:sldId id="1045" r:id="rId20"/>
    <p:sldId id="1015" r:id="rId21"/>
    <p:sldId id="1042" r:id="rId22"/>
    <p:sldId id="1016" r:id="rId23"/>
    <p:sldId id="1031" r:id="rId24"/>
    <p:sldId id="1018" r:id="rId25"/>
    <p:sldId id="1032" r:id="rId26"/>
    <p:sldId id="1039" r:id="rId27"/>
    <p:sldId id="1034" r:id="rId28"/>
    <p:sldId id="1044" r:id="rId29"/>
    <p:sldId id="1033" r:id="rId30"/>
    <p:sldId id="1023" r:id="rId31"/>
    <p:sldId id="1021" r:id="rId32"/>
    <p:sldId id="1043" r:id="rId33"/>
    <p:sldId id="1037" r:id="rId34"/>
    <p:sldId id="1035" r:id="rId35"/>
    <p:sldId id="1036" r:id="rId36"/>
    <p:sldId id="1038" r:id="rId37"/>
    <p:sldId id="1040" r:id="rId38"/>
    <p:sldId id="1041" r:id="rId39"/>
    <p:sldId id="1050" r:id="rId40"/>
    <p:sldId id="1065" r:id="rId41"/>
    <p:sldId id="1066" r:id="rId42"/>
    <p:sldId id="1068" r:id="rId43"/>
    <p:sldId id="1069" r:id="rId44"/>
    <p:sldId id="1070" r:id="rId45"/>
    <p:sldId id="1072" r:id="rId46"/>
    <p:sldId id="1064" r:id="rId47"/>
    <p:sldId id="1076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86428"/>
  </p:normalViewPr>
  <p:slideViewPr>
    <p:cSldViewPr snapToGrid="0" snapToObjects="1">
      <p:cViewPr varScale="1">
        <p:scale>
          <a:sx n="206" d="100"/>
          <a:sy n="206" d="100"/>
        </p:scale>
        <p:origin x="1992" y="176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/>
              <a:t>Lecture 13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83089"/>
            <a:ext cx="11102163" cy="1325563"/>
          </a:xfrm>
        </p:spPr>
        <p:txBody>
          <a:bodyPr/>
          <a:lstStyle/>
          <a:p>
            <a:r>
              <a:rPr lang="en-US" dirty="0"/>
              <a:t>Illustration of ”High Variance” </a:t>
            </a:r>
            <a:r>
              <a:rPr lang="en-US"/>
              <a:t>of Decision Trees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41987696"/>
                  </p:ext>
                </p:extLst>
              </p:nvPr>
            </p:nvGraphicFramePr>
            <p:xfrm>
              <a:off x="962564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20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41987696"/>
                  </p:ext>
                </p:extLst>
              </p:nvPr>
            </p:nvGraphicFramePr>
            <p:xfrm>
              <a:off x="962564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7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282" r="-38333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12857" r="-32714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83951" r="-1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283951" r="-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471212" r="-1515" b="-15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91585311"/>
                  </p:ext>
                </p:extLst>
              </p:nvPr>
            </p:nvGraphicFramePr>
            <p:xfrm>
              <a:off x="6600160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20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91585311"/>
                  </p:ext>
                </p:extLst>
              </p:nvPr>
            </p:nvGraphicFramePr>
            <p:xfrm>
              <a:off x="6600160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7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282" r="-38333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12857" r="-32714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83951" r="-1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283951" r="-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471212" r="-1515" b="-15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13392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83089"/>
            <a:ext cx="11102163" cy="1325563"/>
          </a:xfrm>
        </p:spPr>
        <p:txBody>
          <a:bodyPr/>
          <a:lstStyle/>
          <a:p>
            <a:r>
              <a:rPr lang="en-US" dirty="0"/>
              <a:t>Illustration of ”High Variance” </a:t>
            </a:r>
            <a:r>
              <a:rPr lang="en-US"/>
              <a:t>of Decision Trees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81778122"/>
                  </p:ext>
                </p:extLst>
              </p:nvPr>
            </p:nvGraphicFramePr>
            <p:xfrm>
              <a:off x="962564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20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81778122"/>
                  </p:ext>
                </p:extLst>
              </p:nvPr>
            </p:nvGraphicFramePr>
            <p:xfrm>
              <a:off x="962564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7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282" r="-384615" b="-155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12857" r="-328571" b="-155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83951" r="-183951" b="-155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283951" r="-83951" b="-155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471212" r="-3030" b="-1554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600160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20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91585311"/>
                  </p:ext>
                </p:extLst>
              </p:nvPr>
            </p:nvGraphicFramePr>
            <p:xfrm>
              <a:off x="6600160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7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282" r="-38333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12857" r="-32714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83951" r="-1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283951" r="-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471212" r="-1515" b="-15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DB02802-3DDA-EA44-9D29-64300BD78247}"/>
              </a:ext>
            </a:extLst>
          </p:cNvPr>
          <p:cNvSpPr/>
          <p:nvPr/>
        </p:nvSpPr>
        <p:spPr>
          <a:xfrm>
            <a:off x="838199" y="1132114"/>
            <a:ext cx="10896601" cy="5264221"/>
          </a:xfrm>
          <a:prstGeom prst="roundRect">
            <a:avLst>
              <a:gd name="adj" fmla="val 5501"/>
            </a:avLst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91931C-45F5-144D-9123-96F0B5D72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17" y="2289468"/>
            <a:ext cx="5445489" cy="26759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AE64ED-D81F-BB42-B670-CB8E2FBE75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289469"/>
            <a:ext cx="5931794" cy="26759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DDCE31-6D19-C04F-8DF0-1D61AE7D2180}"/>
              </a:ext>
            </a:extLst>
          </p:cNvPr>
          <p:cNvSpPr txBox="1"/>
          <p:nvPr/>
        </p:nvSpPr>
        <p:spPr>
          <a:xfrm>
            <a:off x="646315" y="6365078"/>
            <a:ext cx="11374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High variance: A small deviation of data would lead to very different learned hypothesis</a:t>
            </a:r>
          </a:p>
        </p:txBody>
      </p:sp>
    </p:spTree>
    <p:extLst>
      <p:ext uri="{BB962C8B-B14F-4D97-AF65-F5344CB8AC3E}">
        <p14:creationId xmlns:p14="http://schemas.microsoft.com/office/powerpoint/2010/main" val="399608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</a:t>
            </a:r>
            <a:r>
              <a:rPr lang="en-US" u="sng" dirty="0"/>
              <a:t>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514" y="1580757"/>
            <a:ext cx="6871259" cy="436318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Pros</a:t>
            </a:r>
          </a:p>
          <a:p>
            <a:pPr lvl="1"/>
            <a:r>
              <a:rPr lang="en-US" sz="2000" dirty="0"/>
              <a:t>Easy to interpret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(interpretability is getting attention and is important in some domains)</a:t>
            </a:r>
          </a:p>
          <a:p>
            <a:pPr lvl="1"/>
            <a:r>
              <a:rPr lang="en-US" sz="2000" dirty="0"/>
              <a:t>Can handle multi-type data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(Numerical, categorical. …)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Easy to implement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(Bunch of if-else rules)</a:t>
            </a:r>
          </a:p>
          <a:p>
            <a:endParaRPr lang="en-US" sz="2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Cons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Generally speaking, </a:t>
            </a:r>
            <a:r>
              <a:rPr lang="en-US" sz="2000" dirty="0">
                <a:solidFill>
                  <a:srgbClr val="C00000"/>
                </a:solidFill>
              </a:rPr>
              <a:t>bad generalization</a:t>
            </a:r>
          </a:p>
          <a:p>
            <a:pPr lvl="1"/>
            <a:r>
              <a:rPr lang="en-US" sz="2000" dirty="0"/>
              <a:t>VC dimension is infinity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</a:rPr>
              <a:t>High variance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(small change of data leads to very different hypothesis)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/>
              <a:t>Easily overfit</a:t>
            </a:r>
          </a:p>
          <a:p>
            <a:pPr lvl="1"/>
            <a:endParaRPr lang="en-US" sz="200" dirty="0"/>
          </a:p>
          <a:p>
            <a:r>
              <a:rPr lang="en-US" sz="2000" dirty="0">
                <a:solidFill>
                  <a:schemeClr val="tx1"/>
                </a:solidFill>
              </a:rPr>
              <a:t>Why we care?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One of the classical </a:t>
            </a:r>
            <a:r>
              <a:rPr lang="en-US" sz="2000" dirty="0"/>
              <a:t>model</a:t>
            </a:r>
          </a:p>
          <a:p>
            <a:pPr lvl="1"/>
            <a:r>
              <a:rPr lang="en-US" sz="2000" dirty="0">
                <a:solidFill>
                  <a:srgbClr val="C00000"/>
                </a:solidFill>
              </a:rPr>
              <a:t>Building block for other models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DC68D35-5D10-5345-AA2C-F8079953F0B3}"/>
              </a:ext>
            </a:extLst>
          </p:cNvPr>
          <p:cNvSpPr/>
          <p:nvPr/>
        </p:nvSpPr>
        <p:spPr>
          <a:xfrm>
            <a:off x="1715217" y="2337906"/>
            <a:ext cx="1752973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Annual Income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8E8B55-6DF0-5A40-BB51-2DA34413C590}"/>
              </a:ext>
            </a:extLst>
          </p:cNvPr>
          <p:cNvCxnSpPr>
            <a:cxnSpLocks/>
          </p:cNvCxnSpPr>
          <p:nvPr/>
        </p:nvCxnSpPr>
        <p:spPr>
          <a:xfrm flipH="1">
            <a:off x="886161" y="2825586"/>
            <a:ext cx="1670304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98B1D4-2260-F04A-832F-A05FBD6D03C8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0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015991-F7F6-D547-B349-9A3A730FE54C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2203864" cy="97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/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/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/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15C0F8C1-CC3E-D240-9DC7-66A60210D0D3}"/>
              </a:ext>
            </a:extLst>
          </p:cNvPr>
          <p:cNvSpPr/>
          <p:nvPr/>
        </p:nvSpPr>
        <p:spPr>
          <a:xfrm>
            <a:off x="1759069" y="3862916"/>
            <a:ext cx="1670305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have debt?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E497B4-298A-7F43-A652-4C26B52C178E}"/>
              </a:ext>
            </a:extLst>
          </p:cNvPr>
          <p:cNvSpPr txBox="1"/>
          <p:nvPr/>
        </p:nvSpPr>
        <p:spPr>
          <a:xfrm>
            <a:off x="4391792" y="3880699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D0C1E0-C892-C344-A0B6-6E6FE68CC0AA}"/>
              </a:ext>
            </a:extLst>
          </p:cNvPr>
          <p:cNvCxnSpPr>
            <a:cxnSpLocks/>
          </p:cNvCxnSpPr>
          <p:nvPr/>
        </p:nvCxnSpPr>
        <p:spPr>
          <a:xfrm flipH="1">
            <a:off x="1580492" y="4368379"/>
            <a:ext cx="975973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6789447-274D-604C-A728-B1E85B2A06AD}"/>
              </a:ext>
            </a:extLst>
          </p:cNvPr>
          <p:cNvCxnSpPr>
            <a:cxnSpLocks/>
          </p:cNvCxnSpPr>
          <p:nvPr/>
        </p:nvCxnSpPr>
        <p:spPr>
          <a:xfrm>
            <a:off x="2556465" y="4368379"/>
            <a:ext cx="872909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A049147-D576-104D-842D-89563241B294}"/>
              </a:ext>
            </a:extLst>
          </p:cNvPr>
          <p:cNvSpPr txBox="1"/>
          <p:nvPr/>
        </p:nvSpPr>
        <p:spPr>
          <a:xfrm>
            <a:off x="1431671" y="4588844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C454AD2-FB8B-014A-95C7-6B0A8747A03D}"/>
              </a:ext>
            </a:extLst>
          </p:cNvPr>
          <p:cNvSpPr txBox="1"/>
          <p:nvPr/>
        </p:nvSpPr>
        <p:spPr>
          <a:xfrm>
            <a:off x="3266429" y="457381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3F324D4-DDB4-4247-BC48-D551FBCCAC00}"/>
              </a:ext>
            </a:extLst>
          </p:cNvPr>
          <p:cNvSpPr txBox="1"/>
          <p:nvPr/>
        </p:nvSpPr>
        <p:spPr>
          <a:xfrm>
            <a:off x="2994540" y="5233197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A528BEA-D169-4A41-9182-831B03A5C812}"/>
              </a:ext>
            </a:extLst>
          </p:cNvPr>
          <p:cNvSpPr txBox="1"/>
          <p:nvPr/>
        </p:nvSpPr>
        <p:spPr>
          <a:xfrm>
            <a:off x="1091782" y="5201007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4EBAA0E9-7359-D840-8D98-1244BB2B0240}"/>
              </a:ext>
            </a:extLst>
          </p:cNvPr>
          <p:cNvSpPr/>
          <p:nvPr/>
        </p:nvSpPr>
        <p:spPr>
          <a:xfrm>
            <a:off x="335729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E77B3672-2FE3-F847-971D-B79D6904294D}"/>
              </a:ext>
            </a:extLst>
          </p:cNvPr>
          <p:cNvSpPr/>
          <p:nvPr/>
        </p:nvSpPr>
        <p:spPr>
          <a:xfrm>
            <a:off x="3000017" y="5221260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187FB1DC-622A-2747-B32F-AFD8D9936A63}"/>
              </a:ext>
            </a:extLst>
          </p:cNvPr>
          <p:cNvSpPr/>
          <p:nvPr/>
        </p:nvSpPr>
        <p:spPr>
          <a:xfrm>
            <a:off x="972536" y="5217973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CF11AB0-83DA-3843-8462-5D6454EE0775}"/>
              </a:ext>
            </a:extLst>
          </p:cNvPr>
          <p:cNvSpPr/>
          <p:nvPr/>
        </p:nvSpPr>
        <p:spPr>
          <a:xfrm>
            <a:off x="4276151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C69E6D-4791-4040-8661-FC662FD0E49C}"/>
              </a:ext>
            </a:extLst>
          </p:cNvPr>
          <p:cNvSpPr txBox="1"/>
          <p:nvPr/>
        </p:nvSpPr>
        <p:spPr>
          <a:xfrm>
            <a:off x="1104373" y="6228913"/>
            <a:ext cx="297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Card Approval Example</a:t>
            </a:r>
          </a:p>
        </p:txBody>
      </p:sp>
    </p:spTree>
    <p:extLst>
      <p:ext uri="{BB962C8B-B14F-4D97-AF65-F5344CB8AC3E}">
        <p14:creationId xmlns:p14="http://schemas.microsoft.com/office/powerpoint/2010/main" val="1869345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1602009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D3D0D-0110-C841-92FC-E6A697951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ADDC0-CF83-A649-89BC-5846D1F2C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044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65BEE-D49E-2F4C-8DDA-6963B5353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73FDCF-FFEE-0341-A071-AA01106F61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we are given a set of learned hypothesis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What can we do?</a:t>
                </a:r>
              </a:p>
              <a:p>
                <a:pPr lvl="1"/>
                <a:r>
                  <a:rPr lang="en-US" dirty="0"/>
                  <a:t>Use validation to pick the best one</a:t>
                </a:r>
              </a:p>
              <a:p>
                <a:pPr lvl="1"/>
                <a:r>
                  <a:rPr lang="en-US" dirty="0"/>
                  <a:t>What if all of them are not good enough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Can we </a:t>
                </a:r>
                <a:r>
                  <a:rPr lang="en-US" dirty="0">
                    <a:solidFill>
                      <a:srgbClr val="C00000"/>
                    </a:solidFill>
                  </a:rPr>
                  <a:t>aggregate</a:t>
                </a:r>
                <a:r>
                  <a:rPr lang="en-US" dirty="0"/>
                  <a:t> them?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73FDCF-FFEE-0341-A071-AA01106F61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38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FA89-6447-F44E-AA02-25CEAB6C9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Anecdote about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EA426-86ED-1C4E-BA88-90C8D4D3B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2043" y="1987356"/>
            <a:ext cx="6192040" cy="4149779"/>
          </a:xfrm>
        </p:spPr>
        <p:txBody>
          <a:bodyPr>
            <a:normAutofit/>
          </a:bodyPr>
          <a:lstStyle/>
          <a:p>
            <a:r>
              <a:rPr lang="en-US" dirty="0"/>
              <a:t>At a 1906 country fair, ~800 people participate in a contest to guess the weight of an ox. </a:t>
            </a:r>
          </a:p>
          <a:p>
            <a:endParaRPr lang="en-US" dirty="0"/>
          </a:p>
          <a:p>
            <a:r>
              <a:rPr lang="en-US" dirty="0"/>
              <a:t>Reward is given to the person with the closest guess.</a:t>
            </a:r>
          </a:p>
          <a:p>
            <a:endParaRPr lang="en-US" dirty="0"/>
          </a:p>
          <a:p>
            <a:r>
              <a:rPr lang="en-US" dirty="0"/>
              <a:t>The average guess is 1,197lbs. </a:t>
            </a:r>
            <a:br>
              <a:rPr lang="en-US" dirty="0"/>
            </a:br>
            <a:r>
              <a:rPr lang="en-US" dirty="0"/>
              <a:t>The true answer is 1,198lbs.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719AFC-9A1C-DA4E-BB33-3E22F2B7C7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188" y="2354012"/>
            <a:ext cx="4605677" cy="341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9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65BEE-D49E-2F4C-8DDA-6963B5353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 Aggregation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73FDCF-FFEE-0341-A071-AA01106F61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6148"/>
                <a:ext cx="10515600" cy="50823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Given a set of </a:t>
                </a:r>
                <a:r>
                  <a:rPr lang="en-US" dirty="0">
                    <a:solidFill>
                      <a:schemeClr val="accent2"/>
                    </a:solidFill>
                  </a:rPr>
                  <a:t>weak learners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/>
                  <a:t>, how to output a </a:t>
                </a:r>
                <a:r>
                  <a:rPr lang="en-US" dirty="0">
                    <a:solidFill>
                      <a:schemeClr val="accent2"/>
                    </a:solidFill>
                  </a:rPr>
                  <a:t>stronger learner </a:t>
                </a:r>
                <a:r>
                  <a:rPr lang="en-US" dirty="0"/>
                  <a:t>that performs better?</a:t>
                </a:r>
              </a:p>
              <a:p>
                <a:endParaRPr lang="en-US" dirty="0"/>
              </a:p>
              <a:p>
                <a:r>
                  <a:rPr lang="en-US" dirty="0"/>
                  <a:t>Uniform aggregation</a:t>
                </a:r>
              </a:p>
              <a:p>
                <a:pPr lvl="1"/>
                <a:r>
                  <a:rPr lang="en-US" dirty="0"/>
                  <a:t>Regression (average):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Classification (majority vote):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b="0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Weighted aggregation</a:t>
                </a:r>
              </a:p>
              <a:p>
                <a:pPr lvl="1"/>
                <a:r>
                  <a:rPr lang="en-US" dirty="0"/>
                  <a:t>Regression (average):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Classification (majority vote):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Stacking (won’t talk about this in this course)</a:t>
                </a:r>
              </a:p>
              <a:p>
                <a:pPr lvl="1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Take the prediction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as input features, train another model on top of that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73FDCF-FFEE-0341-A071-AA01106F61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6148"/>
                <a:ext cx="10515600" cy="5082363"/>
              </a:xfrm>
              <a:blipFill>
                <a:blip r:embed="rId2"/>
                <a:stretch>
                  <a:fillRect l="-965" t="-2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223C174-4F77-364E-9B37-4B2847E0E9CC}"/>
              </a:ext>
            </a:extLst>
          </p:cNvPr>
          <p:cNvSpPr/>
          <p:nvPr/>
        </p:nvSpPr>
        <p:spPr>
          <a:xfrm>
            <a:off x="7643037" y="2394983"/>
            <a:ext cx="3710763" cy="8798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Mathematically, majority voting and average is similar with +1/-1 labels</a:t>
            </a:r>
          </a:p>
        </p:txBody>
      </p:sp>
    </p:spTree>
    <p:extLst>
      <p:ext uri="{BB962C8B-B14F-4D97-AF65-F5344CB8AC3E}">
        <p14:creationId xmlns:p14="http://schemas.microsoft.com/office/powerpoint/2010/main" val="119360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FA89-6447-F44E-AA02-25CEAB6C9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Aggregation a Good Idea?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16E846-829D-9B4B-AB30-33DD659CF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illustrative examples</a:t>
            </a:r>
          </a:p>
        </p:txBody>
      </p:sp>
    </p:spTree>
    <p:extLst>
      <p:ext uri="{BB962C8B-B14F-4D97-AF65-F5344CB8AC3E}">
        <p14:creationId xmlns:p14="http://schemas.microsoft.com/office/powerpoint/2010/main" val="4131570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FA89-6447-F44E-AA02-25CEAB6C9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Aggregation a Good Idea?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16E846-829D-9B4B-AB30-33DD659CF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illustrative examples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06797E-BC70-0749-9CEC-150891DDF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453" y="2548146"/>
            <a:ext cx="3175000" cy="317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2A4EC0-B775-9A46-8275-555A26CD1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462" y="2548146"/>
            <a:ext cx="3343087" cy="338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60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DDC4F-B318-CE46-CFE3-825D2056B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CC0A0-EEB8-830F-8972-A6F067380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Homework 3: due on </a:t>
            </a:r>
            <a:r>
              <a:rPr lang="en-US" b="1" dirty="0"/>
              <a:t>Oct 19 </a:t>
            </a:r>
            <a:r>
              <a:rPr lang="en-US" dirty="0"/>
              <a:t>(Wednesday)</a:t>
            </a:r>
          </a:p>
          <a:p>
            <a:pPr lvl="1"/>
            <a:r>
              <a:rPr lang="en-US" dirty="0"/>
              <a:t>Track your own </a:t>
            </a:r>
            <a:r>
              <a:rPr lang="en-US"/>
              <a:t>late-day usages</a:t>
            </a:r>
            <a:endParaRPr lang="en-US" dirty="0"/>
          </a:p>
          <a:p>
            <a:pPr lvl="2"/>
            <a:r>
              <a:rPr lang="en-US" dirty="0"/>
              <a:t>Assignments over-using late days won’t be graded</a:t>
            </a:r>
          </a:p>
          <a:p>
            <a:pPr lvl="2"/>
            <a:endParaRPr lang="en-US" dirty="0"/>
          </a:p>
          <a:p>
            <a:r>
              <a:rPr lang="en-US" dirty="0"/>
              <a:t>Exam 1: </a:t>
            </a:r>
            <a:r>
              <a:rPr lang="en-US" b="1" dirty="0"/>
              <a:t>October 27 (Thursday)</a:t>
            </a:r>
          </a:p>
          <a:p>
            <a:pPr lvl="1"/>
            <a:r>
              <a:rPr lang="en-US" dirty="0"/>
              <a:t>Topics: LFD Chapters 1 to 5</a:t>
            </a:r>
          </a:p>
          <a:p>
            <a:pPr lvl="1"/>
            <a:r>
              <a:rPr lang="en-US" dirty="0"/>
              <a:t>Timed exam (75 min) during lecture time</a:t>
            </a:r>
          </a:p>
          <a:p>
            <a:pPr lvl="1"/>
            <a:r>
              <a:rPr lang="en-US" dirty="0"/>
              <a:t>Location TBD</a:t>
            </a:r>
          </a:p>
          <a:p>
            <a:pPr lvl="1"/>
            <a:r>
              <a:rPr lang="en-US" dirty="0"/>
              <a:t>Closed-book exam with 2 letter-size cheat sheets allowed (4 pages in total) </a:t>
            </a:r>
          </a:p>
          <a:p>
            <a:pPr lvl="2"/>
            <a:r>
              <a:rPr lang="en-US" dirty="0"/>
              <a:t>No format limitations (it can be typed, written, or a combination)</a:t>
            </a:r>
          </a:p>
          <a:p>
            <a:pPr lvl="1"/>
            <a:endParaRPr lang="en-US" dirty="0"/>
          </a:p>
          <a:p>
            <a:r>
              <a:rPr lang="en-US" dirty="0"/>
              <a:t>October 25 (Tuesday) will be a review session</a:t>
            </a:r>
          </a:p>
        </p:txBody>
      </p:sp>
    </p:spTree>
    <p:extLst>
      <p:ext uri="{BB962C8B-B14F-4D97-AF65-F5344CB8AC3E}">
        <p14:creationId xmlns:p14="http://schemas.microsoft.com/office/powerpoint/2010/main" val="1292163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FA89-6447-F44E-AA02-25CEAB6C9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Aggregation a Good Idea?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16E846-829D-9B4B-AB30-33DD659CF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Maybe</a:t>
            </a:r>
          </a:p>
          <a:p>
            <a:pPr lvl="1"/>
            <a:r>
              <a:rPr lang="en-US" dirty="0"/>
              <a:t>If the hypothesis is </a:t>
            </a:r>
            <a:r>
              <a:rPr lang="en-US" dirty="0">
                <a:solidFill>
                  <a:srgbClr val="C00000"/>
                </a:solidFill>
              </a:rPr>
              <a:t>diverse</a:t>
            </a:r>
            <a:r>
              <a:rPr lang="en-US" dirty="0"/>
              <a:t>, and “on average” they seem good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(If you take humans as weak learners, this is almost democracy)</a:t>
            </a:r>
          </a:p>
          <a:p>
            <a:pPr lvl="1"/>
            <a:endParaRPr lang="en-US" dirty="0"/>
          </a:p>
          <a:p>
            <a:r>
              <a:rPr lang="en-US" dirty="0"/>
              <a:t>Question:</a:t>
            </a:r>
          </a:p>
          <a:p>
            <a:pPr lvl="1"/>
            <a:r>
              <a:rPr lang="en-US" dirty="0"/>
              <a:t>How do we </a:t>
            </a:r>
            <a:r>
              <a:rPr lang="en-US" dirty="0">
                <a:solidFill>
                  <a:srgbClr val="C00000"/>
                </a:solidFill>
              </a:rPr>
              <a:t>find</a:t>
            </a:r>
            <a:r>
              <a:rPr lang="en-US" dirty="0"/>
              <a:t> a set of hypothesis that are </a:t>
            </a:r>
            <a:r>
              <a:rPr lang="en-US" dirty="0">
                <a:solidFill>
                  <a:srgbClr val="C00000"/>
                </a:solidFill>
              </a:rPr>
              <a:t>diverse </a:t>
            </a:r>
            <a:r>
              <a:rPr lang="en-US" dirty="0"/>
              <a:t>and “on average” good</a:t>
            </a:r>
          </a:p>
          <a:p>
            <a:pPr lvl="1"/>
            <a:r>
              <a:rPr lang="en-US" dirty="0"/>
              <a:t>How do we </a:t>
            </a:r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the set of hypothesis</a:t>
            </a:r>
          </a:p>
          <a:p>
            <a:pPr lvl="1"/>
            <a:endParaRPr lang="en-US" dirty="0"/>
          </a:p>
          <a:p>
            <a:r>
              <a:rPr lang="en-US" dirty="0"/>
              <a:t>Ensemble learning</a:t>
            </a:r>
          </a:p>
          <a:p>
            <a:pPr lvl="1"/>
            <a:r>
              <a:rPr lang="en-US" dirty="0"/>
              <a:t>Bagging – Random Forest (This lecture)</a:t>
            </a:r>
          </a:p>
          <a:p>
            <a:pPr lvl="1"/>
            <a:r>
              <a:rPr lang="en-US" dirty="0"/>
              <a:t>Boosting – AdaBoost (Next lecture)</a:t>
            </a:r>
          </a:p>
        </p:txBody>
      </p:sp>
    </p:spTree>
    <p:extLst>
      <p:ext uri="{BB962C8B-B14F-4D97-AF65-F5344CB8AC3E}">
        <p14:creationId xmlns:p14="http://schemas.microsoft.com/office/powerpoint/2010/main" val="43137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6DC42-CAC0-5F48-9BF2-1E33DA21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Diverse Weak Learners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BEC77-7618-D140-9766-74BCF982B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One common way to construct weak learners is via </a:t>
            </a:r>
            <a:r>
              <a:rPr lang="en-US" dirty="0">
                <a:solidFill>
                  <a:schemeClr val="accent1"/>
                </a:solidFill>
              </a:rPr>
              <a:t>decision trees</a:t>
            </a:r>
          </a:p>
          <a:p>
            <a:endParaRPr lang="en-US" sz="200" dirty="0"/>
          </a:p>
          <a:p>
            <a:r>
              <a:rPr lang="en-US" dirty="0"/>
              <a:t>Fully grown decision trees</a:t>
            </a:r>
          </a:p>
          <a:p>
            <a:pPr lvl="1"/>
            <a:r>
              <a:rPr lang="en-US" dirty="0"/>
              <a:t>High variance</a:t>
            </a:r>
          </a:p>
          <a:p>
            <a:pPr lvl="1"/>
            <a:r>
              <a:rPr lang="en-US" dirty="0"/>
              <a:t>Low bias</a:t>
            </a:r>
          </a:p>
          <a:p>
            <a:endParaRPr lang="en-US" sz="200" dirty="0"/>
          </a:p>
          <a:p>
            <a:endParaRPr lang="en-US" dirty="0"/>
          </a:p>
          <a:p>
            <a:r>
              <a:rPr lang="en-US" dirty="0"/>
              <a:t>Decision stump (One-depth decision trees, split on only one attribute)</a:t>
            </a:r>
          </a:p>
          <a:p>
            <a:pPr lvl="1"/>
            <a:r>
              <a:rPr lang="en-US" dirty="0"/>
              <a:t>Low variance</a:t>
            </a:r>
          </a:p>
          <a:p>
            <a:pPr lvl="1"/>
            <a:r>
              <a:rPr lang="en-US" dirty="0"/>
              <a:t>High bias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04A21-7E26-C54B-8B82-46EA53C46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693" y="5032375"/>
            <a:ext cx="2254613" cy="1658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BBE52C-31BD-5142-AAD2-FA6769328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623" y="2510099"/>
            <a:ext cx="3739899" cy="183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21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204FE-7BCD-964F-B828-500974FDD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1CAF3-B6B2-DE4B-AB35-0E13FFD27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</a:t>
            </a:r>
            <a:r>
              <a:rPr lang="en-US" dirty="0"/>
              <a:t>ootstrapped </a:t>
            </a:r>
            <a:r>
              <a:rPr lang="en-US" dirty="0">
                <a:solidFill>
                  <a:srgbClr val="C00000"/>
                </a:solidFill>
              </a:rPr>
              <a:t>Agg</a:t>
            </a:r>
            <a:r>
              <a:rPr lang="en-US" dirty="0"/>
              <a:t>regat</a:t>
            </a:r>
            <a:r>
              <a:rPr lang="en-US" dirty="0">
                <a:solidFill>
                  <a:srgbClr val="C00000"/>
                </a:solidFill>
              </a:rPr>
              <a:t>ing</a:t>
            </a:r>
            <a:br>
              <a:rPr lang="en-US" dirty="0">
                <a:solidFill>
                  <a:srgbClr val="C00000"/>
                </a:solidFill>
              </a:rPr>
            </a:b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(Using randomization to construct diverse weak learners)</a:t>
            </a:r>
          </a:p>
        </p:txBody>
      </p:sp>
    </p:spTree>
    <p:extLst>
      <p:ext uri="{BB962C8B-B14F-4D97-AF65-F5344CB8AC3E}">
        <p14:creationId xmlns:p14="http://schemas.microsoft.com/office/powerpoint/2010/main" val="2969895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0A44-E819-1349-89A7-6B5995A2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Review: 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E62118-68A3-2B4C-B96E-FB3795D479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8090"/>
                <a:ext cx="11251019" cy="5269909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sine function,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𝑎𝑥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, </a:t>
                </a:r>
                <a:r>
                  <a:rPr lang="en-US" i="1" dirty="0">
                    <a:solidFill>
                      <a:schemeClr val="accent1"/>
                    </a:solidFill>
                  </a:rPr>
                  <a:t>N=2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Observations</a:t>
                </a:r>
              </a:p>
              <a:p>
                <a:pPr lvl="1"/>
                <a:r>
                  <a:rPr lang="en-US" dirty="0"/>
                  <a:t>The variance of each learned hypothesis is high</a:t>
                </a:r>
              </a:p>
              <a:p>
                <a:pPr lvl="1"/>
                <a:r>
                  <a:rPr lang="en-US" dirty="0"/>
                  <a:t>The variance of “average” of them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 is lower</a:t>
                </a:r>
              </a:p>
              <a:p>
                <a:pPr lvl="1"/>
                <a:endParaRPr lang="en-US" sz="1200" dirty="0"/>
              </a:p>
              <a:p>
                <a:r>
                  <a:rPr lang="en-US" dirty="0"/>
                  <a:t>Can we apply similar intuitions?</a:t>
                </a:r>
              </a:p>
              <a:p>
                <a:pPr lvl="1"/>
                <a:r>
                  <a:rPr lang="en-US" dirty="0"/>
                  <a:t>Generate a lot of </a:t>
                </a:r>
                <a:r>
                  <a:rPr lang="en-US" dirty="0">
                    <a:solidFill>
                      <a:srgbClr val="C00000"/>
                    </a:solidFill>
                  </a:rPr>
                  <a:t>high-variance but low bias</a:t>
                </a:r>
                <a:r>
                  <a:rPr lang="en-US" dirty="0"/>
                  <a:t> weak learners</a:t>
                </a:r>
              </a:p>
              <a:p>
                <a:pPr lvl="1"/>
                <a:r>
                  <a:rPr lang="en-US" dirty="0"/>
                  <a:t>Aggregate them using uniform aggregation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E62118-68A3-2B4C-B96E-FB3795D479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8090"/>
                <a:ext cx="11251019" cy="5269909"/>
              </a:xfrm>
              <a:blipFill>
                <a:blip r:embed="rId2"/>
                <a:stretch>
                  <a:fillRect l="-1016" t="-2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DA527747-28E5-6847-B79B-64D7E3482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396" y="2232082"/>
            <a:ext cx="1610196" cy="1388688"/>
          </a:xfrm>
          <a:prstGeom prst="rect">
            <a:avLst/>
          </a:prstGeom>
        </p:spPr>
      </p:pic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DAE873AF-AB07-8544-A610-E7514B961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507" y="2232082"/>
            <a:ext cx="1610196" cy="1388688"/>
          </a:xfrm>
          <a:prstGeom prst="rect">
            <a:avLst/>
          </a:prstGeom>
        </p:spPr>
      </p:pic>
      <p:pic>
        <p:nvPicPr>
          <p:cNvPr id="6" name="Content Placeholder 15">
            <a:extLst>
              <a:ext uri="{FF2B5EF4-FFF2-40B4-BE49-F238E27FC236}">
                <a16:creationId xmlns:a16="http://schemas.microsoft.com/office/drawing/2014/main" id="{7EC73526-2DC3-0640-8ED6-8EE8B45C51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0531" y="2232082"/>
            <a:ext cx="1648643" cy="1421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8D66A6A-FE83-3F47-B095-ACAA9082DC6C}"/>
                  </a:ext>
                </a:extLst>
              </p:cNvPr>
              <p:cNvSpPr/>
              <p:nvPr/>
            </p:nvSpPr>
            <p:spPr>
              <a:xfrm>
                <a:off x="9676048" y="2446970"/>
                <a:ext cx="12409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8D66A6A-FE83-3F47-B095-ACAA9082DC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6048" y="2446970"/>
                <a:ext cx="124096" cy="461665"/>
              </a:xfrm>
              <a:prstGeom prst="rect">
                <a:avLst/>
              </a:prstGeom>
              <a:blipFill>
                <a:blip r:embed="rId6"/>
                <a:stretch>
                  <a:fillRect l="-27273" t="-21622" r="-372727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A05CFDF-6BD5-2542-9E26-AA44ED8E5219}"/>
              </a:ext>
            </a:extLst>
          </p:cNvPr>
          <p:cNvSpPr txBox="1"/>
          <p:nvPr/>
        </p:nvSpPr>
        <p:spPr>
          <a:xfrm>
            <a:off x="2956872" y="2637629"/>
            <a:ext cx="1951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each dataset, </a:t>
            </a:r>
            <a:br>
              <a:rPr lang="en-US" dirty="0"/>
            </a:br>
            <a:r>
              <a:rPr lang="en-US" dirty="0"/>
              <a:t>learn a hypothesis.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D36B82-2EF2-5E45-AB89-429EAED98D5D}"/>
              </a:ext>
            </a:extLst>
          </p:cNvPr>
          <p:cNvSpPr txBox="1"/>
          <p:nvPr/>
        </p:nvSpPr>
        <p:spPr>
          <a:xfrm>
            <a:off x="6511592" y="2583404"/>
            <a:ext cx="2300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Draw many datasets,</a:t>
            </a:r>
          </a:p>
          <a:p>
            <a:r>
              <a:rPr lang="en-US" dirty="0"/>
              <a:t>learn many hypothesis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2E2FE9-70FB-BE4E-B40C-41A7EAC5AC6E}"/>
              </a:ext>
            </a:extLst>
          </p:cNvPr>
          <p:cNvSpPr txBox="1"/>
          <p:nvPr/>
        </p:nvSpPr>
        <p:spPr>
          <a:xfrm>
            <a:off x="10546755" y="2721903"/>
            <a:ext cx="1444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 average.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B65F17F-CB9E-254B-A72A-708BB59BF4AB}"/>
              </a:ext>
            </a:extLst>
          </p:cNvPr>
          <p:cNvSpPr/>
          <p:nvPr/>
        </p:nvSpPr>
        <p:spPr>
          <a:xfrm>
            <a:off x="8811644" y="4465674"/>
            <a:ext cx="2767212" cy="1041991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 only have one dataset in practice!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F14A11-59CF-6349-AE29-6331D51EE0E5}"/>
              </a:ext>
            </a:extLst>
          </p:cNvPr>
          <p:cNvCxnSpPr/>
          <p:nvPr/>
        </p:nvCxnSpPr>
        <p:spPr>
          <a:xfrm>
            <a:off x="7687340" y="3429000"/>
            <a:ext cx="956930" cy="95161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3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24484-8C25-5044-90C1-1100E164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D3A4D0-8761-9E43-809A-CA0CB15E01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157857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Intuition: </a:t>
                </a:r>
              </a:p>
              <a:p>
                <a:pPr lvl="1"/>
                <a:r>
                  <a:rPr lang="en-US" dirty="0"/>
                  <a:t>Use the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we have to approximate the data distribution</a:t>
                </a:r>
              </a:p>
              <a:p>
                <a:pPr lvl="1"/>
                <a:r>
                  <a:rPr lang="en-US" dirty="0"/>
                  <a:t>Sample (with replacement)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create bootstrapped datasets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Bootstrapping: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dataset we have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Repeatedly uniformly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with replacement</a:t>
                </a:r>
              </a:p>
              <a:p>
                <a:pPr lvl="2"/>
                <a:r>
                  <a:rPr lang="en-US" dirty="0"/>
                  <a:t>The number of sampled points doesn’t have to be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but it’s a reasonable/common choice.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Obtain many bootstrapped datasets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>
                    <a:solidFill>
                      <a:schemeClr val="accent1"/>
                    </a:solidFill>
                  </a:rPr>
                  <a:t>…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D3A4D0-8761-9E43-809A-CA0CB15E01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157857" cy="4667250"/>
              </a:xfrm>
              <a:blipFill>
                <a:blip r:embed="rId2"/>
                <a:stretch>
                  <a:fillRect l="-909" t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895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3718-4024-7143-9129-FB45EDE6E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- </a:t>
            </a:r>
            <a:r>
              <a:rPr lang="en-US" dirty="0">
                <a:solidFill>
                  <a:srgbClr val="C00000"/>
                </a:solidFill>
              </a:rPr>
              <a:t>B</a:t>
            </a:r>
            <a:r>
              <a:rPr lang="en-US" dirty="0"/>
              <a:t>ootstrapped </a:t>
            </a:r>
            <a:r>
              <a:rPr lang="en-US" dirty="0">
                <a:solidFill>
                  <a:srgbClr val="C00000"/>
                </a:solidFill>
              </a:rPr>
              <a:t>Agg</a:t>
            </a:r>
            <a:r>
              <a:rPr lang="en-US" dirty="0"/>
              <a:t>regat</a:t>
            </a:r>
            <a:r>
              <a:rPr lang="en-US" dirty="0">
                <a:solidFill>
                  <a:srgbClr val="C00000"/>
                </a:solidFill>
              </a:rPr>
              <a:t>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93D63-383E-5841-BB9C-CFECA18777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91850" cy="4351338"/>
              </a:xfrm>
            </p:spPr>
            <p:txBody>
              <a:bodyPr/>
              <a:lstStyle/>
              <a:p>
                <a:r>
                  <a:rPr lang="en-US" dirty="0"/>
                  <a:t>Bootstrap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datasets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acc>
                          <m:accPr>
                            <m:chr m:val="̃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dirty="0"/>
                  <a:t>and learn a hypothesis from each of them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Aggregate the learned hypothesis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93D63-383E-5841-BB9C-CFECA18777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91850" cy="4351338"/>
              </a:xfrm>
              <a:blipFill>
                <a:blip r:embed="rId2"/>
                <a:stretch>
                  <a:fillRect l="-1039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1010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3718-4024-7143-9129-FB45EDE6E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- </a:t>
            </a:r>
            <a:r>
              <a:rPr lang="en-US" dirty="0">
                <a:solidFill>
                  <a:srgbClr val="C00000"/>
                </a:solidFill>
              </a:rPr>
              <a:t>B</a:t>
            </a:r>
            <a:r>
              <a:rPr lang="en-US" dirty="0"/>
              <a:t>ootstrapped </a:t>
            </a:r>
            <a:r>
              <a:rPr lang="en-US" dirty="0">
                <a:solidFill>
                  <a:srgbClr val="C00000"/>
                </a:solidFill>
              </a:rPr>
              <a:t>Agg</a:t>
            </a:r>
            <a:r>
              <a:rPr lang="en-US" dirty="0"/>
              <a:t>regat</a:t>
            </a:r>
            <a:r>
              <a:rPr lang="en-US" dirty="0">
                <a:solidFill>
                  <a:srgbClr val="C00000"/>
                </a:solidFill>
              </a:rPr>
              <a:t>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93D63-383E-5841-BB9C-CFECA18777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91850" cy="4351338"/>
              </a:xfrm>
            </p:spPr>
            <p:txBody>
              <a:bodyPr/>
              <a:lstStyle/>
              <a:p>
                <a:r>
                  <a:rPr lang="en-US" dirty="0"/>
                  <a:t>Bootstrap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datasets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acc>
                          <m:accPr>
                            <m:chr m:val="̃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dirty="0"/>
                  <a:t>and learn a hypothesis from each of them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Aggregate the learned hypothesis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93D63-383E-5841-BB9C-CFECA18777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91850" cy="4351338"/>
              </a:xfrm>
              <a:blipFill>
                <a:blip r:embed="rId2"/>
                <a:stretch>
                  <a:fillRect l="-1039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D73D97-359C-EA4D-AEF3-504BC7C26D94}"/>
                  </a:ext>
                </a:extLst>
              </p:cNvPr>
              <p:cNvSpPr txBox="1"/>
              <p:nvPr/>
            </p:nvSpPr>
            <p:spPr>
              <a:xfrm>
                <a:off x="3371851" y="2414589"/>
                <a:ext cx="792461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D73D97-359C-EA4D-AEF3-504BC7C26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851" y="2414589"/>
                <a:ext cx="792461" cy="4871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55CF04-3299-DF4D-9781-D24EEF43B9F1}"/>
                  </a:ext>
                </a:extLst>
              </p:cNvPr>
              <p:cNvSpPr txBox="1"/>
              <p:nvPr/>
            </p:nvSpPr>
            <p:spPr>
              <a:xfrm>
                <a:off x="3371850" y="2901774"/>
                <a:ext cx="792461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55CF04-3299-DF4D-9781-D24EEF43B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850" y="2901774"/>
                <a:ext cx="792461" cy="487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86D3E2-D2F4-7141-8BBC-91B4FD9DEDE4}"/>
                  </a:ext>
                </a:extLst>
              </p:cNvPr>
              <p:cNvSpPr txBox="1"/>
              <p:nvPr/>
            </p:nvSpPr>
            <p:spPr>
              <a:xfrm>
                <a:off x="3371849" y="3976513"/>
                <a:ext cx="869405" cy="493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86D3E2-D2F4-7141-8BBC-91B4FD9DE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849" y="3976513"/>
                <a:ext cx="869405" cy="4932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6A40A6-1A6F-2542-A83D-92FF2525B578}"/>
                  </a:ext>
                </a:extLst>
              </p:cNvPr>
              <p:cNvSpPr txBox="1"/>
              <p:nvPr/>
            </p:nvSpPr>
            <p:spPr>
              <a:xfrm>
                <a:off x="3525866" y="3371948"/>
                <a:ext cx="4844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6A40A6-1A6F-2542-A83D-92FF2525B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5866" y="3371948"/>
                <a:ext cx="48442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8ADB0B-6092-BC48-AA46-84781EEE1843}"/>
                  </a:ext>
                </a:extLst>
              </p:cNvPr>
              <p:cNvSpPr txBox="1"/>
              <p:nvPr/>
            </p:nvSpPr>
            <p:spPr>
              <a:xfrm>
                <a:off x="1617969" y="3145366"/>
                <a:ext cx="4870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8ADB0B-6092-BC48-AA46-84781EEE1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969" y="3145366"/>
                <a:ext cx="48705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>
            <a:extLst>
              <a:ext uri="{FF2B5EF4-FFF2-40B4-BE49-F238E27FC236}">
                <a16:creationId xmlns:a16="http://schemas.microsoft.com/office/drawing/2014/main" id="{4C01FFBC-93FB-244C-A4C9-DE8D9A3BB89A}"/>
              </a:ext>
            </a:extLst>
          </p:cNvPr>
          <p:cNvSpPr/>
          <p:nvPr/>
        </p:nvSpPr>
        <p:spPr>
          <a:xfrm>
            <a:off x="2347867" y="3258657"/>
            <a:ext cx="814388" cy="22658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FE53ED-6637-894B-83FC-8D95D940765B}"/>
              </a:ext>
            </a:extLst>
          </p:cNvPr>
          <p:cNvCxnSpPr/>
          <p:nvPr/>
        </p:nvCxnSpPr>
        <p:spPr>
          <a:xfrm>
            <a:off x="4164311" y="2572457"/>
            <a:ext cx="126494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00FC91-4BFA-574D-A4CE-3CDEF3ACD412}"/>
              </a:ext>
            </a:extLst>
          </p:cNvPr>
          <p:cNvCxnSpPr/>
          <p:nvPr/>
        </p:nvCxnSpPr>
        <p:spPr>
          <a:xfrm>
            <a:off x="4164311" y="3055585"/>
            <a:ext cx="126494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7B6370-43D2-BB43-B5EB-C3EB20895C15}"/>
              </a:ext>
            </a:extLst>
          </p:cNvPr>
          <p:cNvCxnSpPr/>
          <p:nvPr/>
        </p:nvCxnSpPr>
        <p:spPr>
          <a:xfrm>
            <a:off x="4164310" y="4223151"/>
            <a:ext cx="126494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F294E-7ADF-CD47-ABC7-BAD8371A8422}"/>
                  </a:ext>
                </a:extLst>
              </p:cNvPr>
              <p:cNvSpPr txBox="1"/>
              <p:nvPr/>
            </p:nvSpPr>
            <p:spPr>
              <a:xfrm>
                <a:off x="5654836" y="2341624"/>
                <a:ext cx="5661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F294E-7ADF-CD47-ABC7-BAD8371A8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836" y="2341624"/>
                <a:ext cx="566116" cy="461665"/>
              </a:xfrm>
              <a:prstGeom prst="rect">
                <a:avLst/>
              </a:prstGeom>
              <a:blipFill>
                <a:blip r:embed="rId8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4E3A73-D4F1-BC4C-96BB-AE375EB84AB3}"/>
                  </a:ext>
                </a:extLst>
              </p:cNvPr>
              <p:cNvSpPr txBox="1"/>
              <p:nvPr/>
            </p:nvSpPr>
            <p:spPr>
              <a:xfrm>
                <a:off x="5654836" y="2790529"/>
                <a:ext cx="5732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4E3A73-D4F1-BC4C-96BB-AE375EB84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836" y="2790529"/>
                <a:ext cx="573234" cy="461665"/>
              </a:xfrm>
              <a:prstGeom prst="rect">
                <a:avLst/>
              </a:prstGeom>
              <a:blipFill>
                <a:blip r:embed="rId9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27BA79-E9AD-B542-B030-A2D969BB459E}"/>
                  </a:ext>
                </a:extLst>
              </p:cNvPr>
              <p:cNvSpPr txBox="1"/>
              <p:nvPr/>
            </p:nvSpPr>
            <p:spPr>
              <a:xfrm>
                <a:off x="5695512" y="4001294"/>
                <a:ext cx="6460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27BA79-E9AD-B542-B030-A2D969BB4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5512" y="4001294"/>
                <a:ext cx="646011" cy="461665"/>
              </a:xfrm>
              <a:prstGeom prst="rect">
                <a:avLst/>
              </a:prstGeom>
              <a:blipFill>
                <a:blip r:embed="rId10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93076B-4FCA-4C44-8C7B-0995C7743552}"/>
                  </a:ext>
                </a:extLst>
              </p:cNvPr>
              <p:cNvSpPr txBox="1"/>
              <p:nvPr/>
            </p:nvSpPr>
            <p:spPr>
              <a:xfrm>
                <a:off x="1617969" y="5463654"/>
                <a:ext cx="5343001" cy="84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93076B-4FCA-4C44-8C7B-0995C7743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969" y="5463654"/>
                <a:ext cx="5343001" cy="848246"/>
              </a:xfrm>
              <a:prstGeom prst="rect">
                <a:avLst/>
              </a:prstGeom>
              <a:blipFill>
                <a:blip r:embed="rId11"/>
                <a:stretch>
                  <a:fillRect t="-150000" b="-2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2648692-F007-834C-B026-40A0E050DD40}"/>
              </a:ext>
            </a:extLst>
          </p:cNvPr>
          <p:cNvSpPr txBox="1"/>
          <p:nvPr/>
        </p:nvSpPr>
        <p:spPr>
          <a:xfrm>
            <a:off x="7319804" y="5703111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(assume we are doing 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978681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BC527-34D9-2544-BEF0-6FF913042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Why/When Bagging Might Be Helpful?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DA5CD1-75BC-A74D-92C4-61E9D4B30A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91530" cy="4351338"/>
              </a:xfrm>
            </p:spPr>
            <p:txBody>
              <a:bodyPr/>
              <a:lstStyle/>
              <a:p>
                <a:r>
                  <a:rPr lang="en-US" dirty="0"/>
                  <a:t>What we know from statistics</a:t>
                </a:r>
              </a:p>
              <a:p>
                <a:pPr lvl="1"/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independent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/>
                  <a:t>, each with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variance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If we have “weak learners” that have </a:t>
                </a:r>
                <a:r>
                  <a:rPr lang="en-US" dirty="0">
                    <a:solidFill>
                      <a:srgbClr val="C00000"/>
                    </a:solidFill>
                  </a:rPr>
                  <a:t>high variance </a:t>
                </a:r>
                <a:r>
                  <a:rPr lang="en-US" dirty="0"/>
                  <a:t>but </a:t>
                </a:r>
                <a:r>
                  <a:rPr lang="en-US" dirty="0">
                    <a:solidFill>
                      <a:srgbClr val="C00000"/>
                    </a:solidFill>
                  </a:rPr>
                  <a:t>low bias</a:t>
                </a:r>
              </a:p>
              <a:p>
                <a:pPr lvl="1"/>
                <a:r>
                  <a:rPr lang="en-US" dirty="0"/>
                  <a:t>Bagging helps </a:t>
                </a:r>
                <a:r>
                  <a:rPr lang="en-US" dirty="0">
                    <a:solidFill>
                      <a:srgbClr val="C00000"/>
                    </a:solidFill>
                  </a:rPr>
                  <a:t>reduce the variance </a:t>
                </a:r>
                <a:r>
                  <a:rPr lang="en-US" dirty="0"/>
                  <a:t>and </a:t>
                </a:r>
                <a:r>
                  <a:rPr lang="en-US" dirty="0">
                    <a:solidFill>
                      <a:srgbClr val="C00000"/>
                    </a:solidFill>
                  </a:rPr>
                  <a:t>maintain low bias</a:t>
                </a:r>
              </a:p>
              <a:p>
                <a:pPr lvl="1"/>
                <a:r>
                  <a:rPr lang="en-US" dirty="0"/>
                  <a:t>From bias-variance decomposition, this implies a strong learner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DA5CD1-75BC-A74D-92C4-61E9D4B30A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91530" cy="4351338"/>
              </a:xfrm>
              <a:blipFill>
                <a:blip r:embed="rId2"/>
                <a:stretch>
                  <a:fillRect l="-103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6F5532B-3F6C-AD47-99A8-C5BBAAF98815}"/>
                  </a:ext>
                </a:extLst>
              </p:cNvPr>
              <p:cNvSpPr/>
              <p:nvPr/>
            </p:nvSpPr>
            <p:spPr>
              <a:xfrm>
                <a:off x="5300818" y="2605963"/>
                <a:ext cx="49308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6F5532B-3F6C-AD47-99A8-C5BBAAF98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818" y="2605963"/>
                <a:ext cx="493084" cy="646331"/>
              </a:xfrm>
              <a:prstGeom prst="rect">
                <a:avLst/>
              </a:prstGeom>
              <a:blipFill>
                <a:blip r:embed="rId3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943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7A3B-9E24-F140-9590-10C9CF0DA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6374"/>
            <a:ext cx="10515600" cy="1500188"/>
          </a:xfrm>
        </p:spPr>
        <p:txBody>
          <a:bodyPr/>
          <a:lstStyle/>
          <a:p>
            <a:r>
              <a:rPr lang="en-US" dirty="0"/>
              <a:t>Break and 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E9522E4-1B8A-D04B-857E-5E94A5C50BE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1850" y="3687417"/>
                <a:ext cx="10190646" cy="2544209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Exercise: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Given a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points</a:t>
                </a:r>
                <a:r>
                  <a:rPr lang="en-US">
                    <a:solidFill>
                      <a:schemeClr val="tx1"/>
                    </a:solidFill>
                  </a:rPr>
                  <a:t>. </a:t>
                </a:r>
                <a:br>
                  <a:rPr lang="en-US">
                    <a:solidFill>
                      <a:schemeClr val="tx1"/>
                    </a:solidFill>
                  </a:rPr>
                </a:br>
                <a:br>
                  <a:rPr lang="en-US">
                    <a:solidFill>
                      <a:schemeClr val="tx1"/>
                    </a:solidFill>
                  </a:rPr>
                </a:br>
                <a:r>
                  <a:rPr lang="en-US">
                    <a:solidFill>
                      <a:schemeClr val="tx1"/>
                    </a:solidFill>
                  </a:rPr>
                  <a:t>Consider </a:t>
                </a:r>
                <a:r>
                  <a:rPr lang="en-US" dirty="0">
                    <a:solidFill>
                      <a:schemeClr val="tx1"/>
                    </a:solidFill>
                  </a:rPr>
                  <a:t>we bootstrap a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by sampling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points with replacement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chemeClr val="tx1"/>
                    </a:solidFill>
                  </a:rPr>
                  <a:t>what’s the probability that a given point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is not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?</a:t>
                </a:r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E9522E4-1B8A-D04B-857E-5E94A5C50B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1850" y="3687417"/>
                <a:ext cx="10190646" cy="2544209"/>
              </a:xfrm>
              <a:blipFill>
                <a:blip r:embed="rId2"/>
                <a:stretch>
                  <a:fillRect l="-872" t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088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FBC51-3E11-4543-B0B4-D1EC05036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Out-Of-Bag (OOB) Error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4377B3-6AD1-A842-AA08-026C3C786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646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for a Point to be Out of Bag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49165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 we bootstrap a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by sampling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what’s the probability that a given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not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.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endParaRPr lang="en-US" sz="10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≈0.36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point that is not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is not involved in training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Can we utilize it to </a:t>
                </a:r>
                <a:r>
                  <a:rPr lang="en-US" dirty="0">
                    <a:solidFill>
                      <a:srgbClr val="C00000"/>
                    </a:solidFill>
                  </a:rPr>
                  <a:t>validate</a:t>
                </a:r>
                <a:r>
                  <a:rPr lang="en-US" dirty="0"/>
                  <a:t> the performance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Yes, but we care about the overall performance, not just the performance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…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4916551"/>
              </a:xfrm>
              <a:blipFill>
                <a:blip r:embed="rId2"/>
                <a:stretch>
                  <a:fillRect l="-1006" t="-2577" r="-1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A1832A6-00CE-1540-9204-56B2F3445061}"/>
              </a:ext>
            </a:extLst>
          </p:cNvPr>
          <p:cNvSpPr/>
          <p:nvPr/>
        </p:nvSpPr>
        <p:spPr>
          <a:xfrm>
            <a:off x="682752" y="2779776"/>
            <a:ext cx="877824" cy="2023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3B9625AC-D98A-CD41-9D50-F9C81D9F964B}"/>
                  </a:ext>
                </a:extLst>
              </p:cNvPr>
              <p:cNvSpPr/>
              <p:nvPr/>
            </p:nvSpPr>
            <p:spPr>
              <a:xfrm>
                <a:off x="5705856" y="2956560"/>
                <a:ext cx="5486400" cy="157339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/>
                  <a:t> is large, for each bootstrapped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/>
                  <a:t>, a significant proportion of points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not included. 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3B9625AC-D98A-CD41-9D50-F9C81D9F96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856" y="2956560"/>
                <a:ext cx="5486400" cy="157339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911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11BC7-10C4-E048-B996-3A87AE64C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412" y="-108702"/>
            <a:ext cx="10515600" cy="1325563"/>
          </a:xfrm>
        </p:spPr>
        <p:txBody>
          <a:bodyPr/>
          <a:lstStyle/>
          <a:p>
            <a:r>
              <a:rPr lang="en-US" dirty="0"/>
              <a:t>Out-Of-Bag (OOB)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C2A890-D8B9-2049-B45E-9FF8C2EB58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2624" y="3938016"/>
                <a:ext cx="10171176" cy="282854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Recall that we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</m:t>
                            </m:r>
                          </m:e>
                        </m:d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Which set of hypothesis can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used for </a:t>
                </a:r>
                <a:r>
                  <a:rPr lang="en-US" dirty="0">
                    <a:solidFill>
                      <a:srgbClr val="C00000"/>
                    </a:solidFill>
                  </a:rPr>
                  <a:t>validation?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5C2A890-D8B9-2049-B45E-9FF8C2EB58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2624" y="3938016"/>
                <a:ext cx="10171176" cy="2828544"/>
              </a:xfrm>
              <a:blipFill rotWithShape="0">
                <a:blip r:embed="rId2"/>
                <a:stretch>
                  <a:fillRect l="-1078" t="-2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736101"/>
                  </p:ext>
                </p:extLst>
              </p:nvPr>
            </p:nvGraphicFramePr>
            <p:xfrm>
              <a:off x="1182624" y="1188436"/>
              <a:ext cx="8449056" cy="19939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081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79361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736101"/>
                  </p:ext>
                </p:extLst>
              </p:nvPr>
            </p:nvGraphicFramePr>
            <p:xfrm>
              <a:off x="1182624" y="1188436"/>
              <a:ext cx="8449056" cy="19939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081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40894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9375" r="-4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9375" r="-3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9375" r="-2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9375" r="-1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09375" r="-500000" b="-3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16129" r="-500000" b="-2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419355" r="-500000" b="-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D5256D6-2B7B-FC45-9484-617FD9EAC80B}"/>
              </a:ext>
            </a:extLst>
          </p:cNvPr>
          <p:cNvCxnSpPr>
            <a:cxnSpLocks/>
          </p:cNvCxnSpPr>
          <p:nvPr/>
        </p:nvCxnSpPr>
        <p:spPr>
          <a:xfrm flipH="1" flipV="1">
            <a:off x="7929181" y="1856704"/>
            <a:ext cx="1702499" cy="518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1FC5AC3-56D3-1E40-A858-AA36B4BEC59A}"/>
              </a:ext>
            </a:extLst>
          </p:cNvPr>
          <p:cNvSpPr txBox="1"/>
          <p:nvPr/>
        </p:nvSpPr>
        <p:spPr>
          <a:xfrm>
            <a:off x="9653016" y="2051788"/>
            <a:ext cx="2538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Whether a point is in a bootstrapped dataset</a:t>
            </a:r>
          </a:p>
        </p:txBody>
      </p:sp>
    </p:spTree>
    <p:extLst>
      <p:ext uri="{BB962C8B-B14F-4D97-AF65-F5344CB8AC3E}">
        <p14:creationId xmlns:p14="http://schemas.microsoft.com/office/powerpoint/2010/main" val="63837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11BC7-10C4-E048-B996-3A87AE64C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412" y="-108702"/>
            <a:ext cx="10515600" cy="1325563"/>
          </a:xfrm>
        </p:spPr>
        <p:txBody>
          <a:bodyPr/>
          <a:lstStyle/>
          <a:p>
            <a:r>
              <a:rPr lang="en-US" dirty="0"/>
              <a:t>Out-Of-Bag (OOB)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C2A890-D8B9-2049-B45E-9FF8C2EB58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2624" y="3938016"/>
                <a:ext cx="10171176" cy="2828544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: the aggregation of hypothesis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OOB of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aggregate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aggregate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aggregate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,,…)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/>
              </a:p>
              <a:p>
                <a:r>
                  <a:rPr lang="en-US" dirty="0"/>
                  <a:t>OOB Error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𝑂𝑂𝐵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error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5C2A890-D8B9-2049-B45E-9FF8C2EB58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2624" y="3938016"/>
                <a:ext cx="10171176" cy="2828544"/>
              </a:xfrm>
              <a:blipFill rotWithShape="0">
                <a:blip r:embed="rId2"/>
                <a:stretch>
                  <a:fillRect l="-1078" t="-4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0CC0D4F-DD0F-0E44-8A70-67941C19A397}"/>
              </a:ext>
            </a:extLst>
          </p:cNvPr>
          <p:cNvSpPr/>
          <p:nvPr/>
        </p:nvSpPr>
        <p:spPr>
          <a:xfrm>
            <a:off x="6243828" y="4498611"/>
            <a:ext cx="3777996" cy="1057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Aggregate:</a:t>
            </a:r>
          </a:p>
          <a:p>
            <a:r>
              <a:rPr lang="en-US" dirty="0"/>
              <a:t>Majority voting for classification</a:t>
            </a:r>
          </a:p>
          <a:p>
            <a:r>
              <a:rPr lang="en-US" dirty="0"/>
              <a:t>Average for regression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D36CB5C-11A3-A243-9D7E-F4BB88884087}"/>
              </a:ext>
            </a:extLst>
          </p:cNvPr>
          <p:cNvSpPr/>
          <p:nvPr/>
        </p:nvSpPr>
        <p:spPr>
          <a:xfrm>
            <a:off x="7018020" y="5740269"/>
            <a:ext cx="3777996" cy="1057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Error:</a:t>
            </a:r>
          </a:p>
          <a:p>
            <a:r>
              <a:rPr lang="en-US" dirty="0"/>
              <a:t>Binary error for classification</a:t>
            </a:r>
          </a:p>
          <a:p>
            <a:r>
              <a:rPr lang="en-US" dirty="0"/>
              <a:t>Squared error for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770EC62E-62A2-824A-814A-4423B7371A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0488825"/>
                  </p:ext>
                </p:extLst>
              </p:nvPr>
            </p:nvGraphicFramePr>
            <p:xfrm>
              <a:off x="1182624" y="1188436"/>
              <a:ext cx="8449056" cy="19939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081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79361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770EC62E-62A2-824A-814A-4423B7371A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0488825"/>
                  </p:ext>
                </p:extLst>
              </p:nvPr>
            </p:nvGraphicFramePr>
            <p:xfrm>
              <a:off x="1182624" y="1188436"/>
              <a:ext cx="8449056" cy="19939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081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40894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9375" r="-4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9375" r="-3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9375" r="-2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9375" r="-1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09375" r="-500000" b="-3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16129" r="-500000" b="-2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419355" r="-500000" b="-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11F789-2873-6443-BF81-CE4024A9CB1B}"/>
              </a:ext>
            </a:extLst>
          </p:cNvPr>
          <p:cNvCxnSpPr>
            <a:cxnSpLocks/>
          </p:cNvCxnSpPr>
          <p:nvPr/>
        </p:nvCxnSpPr>
        <p:spPr>
          <a:xfrm flipH="1" flipV="1">
            <a:off x="7929181" y="1856704"/>
            <a:ext cx="1702499" cy="518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104B150-A16C-F24A-B447-285254F9670A}"/>
              </a:ext>
            </a:extLst>
          </p:cNvPr>
          <p:cNvSpPr txBox="1"/>
          <p:nvPr/>
        </p:nvSpPr>
        <p:spPr>
          <a:xfrm>
            <a:off x="9653016" y="2051788"/>
            <a:ext cx="2538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Whether a point is in a bootstrapped dataset</a:t>
            </a:r>
          </a:p>
        </p:txBody>
      </p:sp>
    </p:spTree>
    <p:extLst>
      <p:ext uri="{BB962C8B-B14F-4D97-AF65-F5344CB8AC3E}">
        <p14:creationId xmlns:p14="http://schemas.microsoft.com/office/powerpoint/2010/main" val="68605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AC8FA-2D13-EF45-96EA-18AB9B3A6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Out-Of-Bag (OOB)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EA148E-ADC1-FE48-BA21-E67D9DD27A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3900" y="1825625"/>
                <a:ext cx="113538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𝑂𝑂𝐵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US" i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error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Bagging provided an </a:t>
                </a:r>
                <a:r>
                  <a:rPr lang="en-US" dirty="0">
                    <a:solidFill>
                      <a:srgbClr val="C00000"/>
                    </a:solidFill>
                  </a:rPr>
                  <a:t>intrinsic</a:t>
                </a:r>
                <a:r>
                  <a:rPr lang="en-US" dirty="0"/>
                  <a:t> mechanism for us to perform validation</a:t>
                </a:r>
              </a:p>
              <a:p>
                <a:pPr lvl="1"/>
                <a:r>
                  <a:rPr lang="en-US" dirty="0"/>
                  <a:t>We don’t need to split the dataset into training and validation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Practical issues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(you might face this in HW4)</a:t>
                </a:r>
              </a:p>
              <a:p>
                <a:pPr lvl="1"/>
                <a:r>
                  <a:rPr lang="en-US" dirty="0"/>
                  <a:t>What if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appears in all bootstrapped datasets?</a:t>
                </a:r>
              </a:p>
              <a:p>
                <a:pPr lvl="2"/>
                <a:r>
                  <a:rPr lang="en-US" dirty="0"/>
                  <a:t>The probability of this happening is small when the number of bags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large</a:t>
                </a:r>
              </a:p>
              <a:p>
                <a:pPr marL="914400" lvl="2" indent="0">
                  <a:buNone/>
                </a:pPr>
                <a:endParaRPr lang="en-US" sz="200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be the set of points that is out of bag for at least one bootstrapped dataset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𝑂𝑂𝐵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brk m:alnAt="1"/>
                                  </m:r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error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EA148E-ADC1-FE48-BA21-E67D9DD27A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3900" y="1825625"/>
                <a:ext cx="11353800" cy="5032375"/>
              </a:xfrm>
              <a:blipFill>
                <a:blip r:embed="rId2"/>
                <a:stretch>
                  <a:fillRect l="-1007" t="-30982" b="-10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288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A9D1-D88D-104B-9950-B11B6E24E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E6544-26F3-8045-B101-BE4F091DA7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4160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2367B-3F3A-C14C-8F66-F5BDE28D1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Learned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542B345-C58B-3641-8BC3-20C6A289C0C8}"/>
              </a:ext>
            </a:extLst>
          </p:cNvPr>
          <p:cNvSpPr/>
          <p:nvPr/>
        </p:nvSpPr>
        <p:spPr>
          <a:xfrm>
            <a:off x="966788" y="1739713"/>
            <a:ext cx="4819650" cy="18623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Bagging:</a:t>
            </a:r>
          </a:p>
          <a:p>
            <a:r>
              <a:rPr lang="en-US" sz="2400" dirty="0"/>
              <a:t>A method to generate and aggregate many </a:t>
            </a:r>
            <a:r>
              <a:rPr lang="en-US" sz="2400" dirty="0">
                <a:solidFill>
                  <a:srgbClr val="FFFF00"/>
                </a:solidFill>
              </a:rPr>
              <a:t>high-variance</a:t>
            </a:r>
            <a:r>
              <a:rPr lang="en-US" sz="2400" dirty="0"/>
              <a:t> weak learners into a stronger one.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7056C98-6109-0747-B68C-15788D8761C1}"/>
              </a:ext>
            </a:extLst>
          </p:cNvPr>
          <p:cNvSpPr/>
          <p:nvPr/>
        </p:nvSpPr>
        <p:spPr>
          <a:xfrm>
            <a:off x="6662737" y="1715297"/>
            <a:ext cx="4819650" cy="18623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Decision tree:</a:t>
            </a:r>
          </a:p>
          <a:p>
            <a:r>
              <a:rPr lang="en-US" sz="2400" dirty="0"/>
              <a:t>Various nice properties</a:t>
            </a:r>
          </a:p>
          <a:p>
            <a:r>
              <a:rPr lang="en-US" sz="2400" dirty="0"/>
              <a:t>Bad generalization</a:t>
            </a:r>
          </a:p>
          <a:p>
            <a:r>
              <a:rPr lang="en-US" sz="2400" dirty="0"/>
              <a:t>     - Due to </a:t>
            </a:r>
            <a:r>
              <a:rPr lang="en-US" sz="2400" dirty="0">
                <a:solidFill>
                  <a:srgbClr val="FFFF00"/>
                </a:solidFill>
              </a:rPr>
              <a:t>high variance</a:t>
            </a:r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BC113C26-591E-FA4E-B032-20FB7FD8D30A}"/>
              </a:ext>
            </a:extLst>
          </p:cNvPr>
          <p:cNvSpPr/>
          <p:nvPr/>
        </p:nvSpPr>
        <p:spPr>
          <a:xfrm>
            <a:off x="5843588" y="2310705"/>
            <a:ext cx="761999" cy="671512"/>
          </a:xfrm>
          <a:prstGeom prst="plus">
            <a:avLst>
              <a:gd name="adj" fmla="val 3776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D71E37F-CDCE-BB4E-95B7-09D318C2FEFA}"/>
              </a:ext>
            </a:extLst>
          </p:cNvPr>
          <p:cNvSpPr/>
          <p:nvPr/>
        </p:nvSpPr>
        <p:spPr>
          <a:xfrm>
            <a:off x="3860004" y="4806950"/>
            <a:ext cx="4819651" cy="16859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Random Forest:</a:t>
            </a:r>
          </a:p>
          <a:p>
            <a:pPr marL="457200" indent="-457200">
              <a:buAutoNum type="arabicPeriod"/>
            </a:pPr>
            <a:r>
              <a:rPr lang="en-US" sz="2400" dirty="0"/>
              <a:t>Construct many random trees </a:t>
            </a:r>
          </a:p>
          <a:p>
            <a:pPr marL="457200" indent="-457200">
              <a:buAutoNum type="arabicPeriod"/>
            </a:pPr>
            <a:r>
              <a:rPr lang="en-US" sz="2400" dirty="0"/>
              <a:t>Aggregate the random trees</a:t>
            </a:r>
          </a:p>
        </p:txBody>
      </p:sp>
      <p:sp>
        <p:nvSpPr>
          <p:cNvPr id="9" name="Equal 8">
            <a:extLst>
              <a:ext uri="{FF2B5EF4-FFF2-40B4-BE49-F238E27FC236}">
                <a16:creationId xmlns:a16="http://schemas.microsoft.com/office/drawing/2014/main" id="{AD7569D7-F3DD-044B-A808-7080B18D0474}"/>
              </a:ext>
            </a:extLst>
          </p:cNvPr>
          <p:cNvSpPr/>
          <p:nvPr/>
        </p:nvSpPr>
        <p:spPr>
          <a:xfrm rot="5400000">
            <a:off x="5679282" y="3875884"/>
            <a:ext cx="1181097" cy="785813"/>
          </a:xfrm>
          <a:prstGeom prst="mathEqual">
            <a:avLst>
              <a:gd name="adj1" fmla="val 23520"/>
              <a:gd name="adj2" fmla="val 29942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33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20D7A-3A79-CD43-AC8C-5758603E2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6F447A-DCCA-324D-9DF6-A4987C5876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Construct many random trees </a:t>
                </a:r>
              </a:p>
              <a:p>
                <a:pPr lvl="1"/>
                <a:r>
                  <a:rPr lang="en-US" dirty="0"/>
                  <a:t>Bootstrapping datasets and learn a </a:t>
                </a:r>
                <a:r>
                  <a:rPr lang="en-US" dirty="0">
                    <a:solidFill>
                      <a:srgbClr val="C00000"/>
                    </a:solidFill>
                  </a:rPr>
                  <a:t>max-depth tree </a:t>
                </a:r>
                <a:r>
                  <a:rPr lang="en-US" dirty="0"/>
                  <a:t>for each of them</a:t>
                </a:r>
              </a:p>
              <a:p>
                <a:pPr lvl="1"/>
                <a:r>
                  <a:rPr lang="en-US" dirty="0"/>
                  <a:t>Other randomizations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(not required in HW4)</a:t>
                </a:r>
              </a:p>
              <a:p>
                <a:pPr lvl="2"/>
                <a:r>
                  <a:rPr lang="en-US" dirty="0"/>
                  <a:t>When choosing split features, choose from a random subset (instead of all features)</a:t>
                </a:r>
              </a:p>
              <a:p>
                <a:pPr lvl="2"/>
                <a:r>
                  <a:rPr lang="en-US" dirty="0"/>
                  <a:t>Randomly project features (similar to non-linear transformation) for each tree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Aggregate the random trees</a:t>
                </a:r>
              </a:p>
              <a:p>
                <a:pPr lvl="1"/>
                <a:r>
                  <a:rPr lang="en-US" dirty="0"/>
                  <a:t>Classification: Majority vote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Regression: Average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16F447A-DCCA-324D-9DF6-A4987C5876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139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3E425-6A7B-F44E-8BD5-0E5FB8D9C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5CAFF-7A16-C24C-96FA-3910EBB32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that in HW4, you will be asked to implement Bagging Decision Tree and calculate the OOB errors.</a:t>
            </a:r>
          </a:p>
          <a:p>
            <a:endParaRPr lang="en-US" dirty="0"/>
          </a:p>
          <a:p>
            <a:r>
              <a:rPr lang="en-US" dirty="0"/>
              <a:t>Make sure you know the definitions/algorithm well.</a:t>
            </a:r>
          </a:p>
        </p:txBody>
      </p:sp>
    </p:spTree>
    <p:extLst>
      <p:ext uri="{BB962C8B-B14F-4D97-AF65-F5344CB8AC3E}">
        <p14:creationId xmlns:p14="http://schemas.microsoft.com/office/powerpoint/2010/main" val="42440755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FFDE9-BF92-3A42-9BFD-C0BE9A5F3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Brief Discussion on Feature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A54CE-60D9-CD4F-96EC-7E01EFD3E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14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Not all features are equally important</a:t>
            </a:r>
          </a:p>
          <a:p>
            <a:pPr lvl="1"/>
            <a:r>
              <a:rPr lang="en-US" dirty="0"/>
              <a:t>Some features could be </a:t>
            </a:r>
            <a:r>
              <a:rPr lang="en-US" dirty="0">
                <a:solidFill>
                  <a:srgbClr val="C00000"/>
                </a:solidFill>
              </a:rPr>
              <a:t>redundant</a:t>
            </a:r>
            <a:r>
              <a:rPr lang="en-US" dirty="0"/>
              <a:t> -- (birth year, age)</a:t>
            </a:r>
          </a:p>
          <a:p>
            <a:pPr lvl="1"/>
            <a:r>
              <a:rPr lang="en-US" dirty="0"/>
              <a:t>Some features might be </a:t>
            </a:r>
            <a:r>
              <a:rPr lang="en-US" dirty="0">
                <a:solidFill>
                  <a:srgbClr val="C00000"/>
                </a:solidFill>
              </a:rPr>
              <a:t>irrelevant</a:t>
            </a:r>
            <a:r>
              <a:rPr lang="en-US" dirty="0"/>
              <a:t> -- feature: name, label: prob of heart attack</a:t>
            </a:r>
          </a:p>
          <a:p>
            <a:pPr lvl="1"/>
            <a:endParaRPr lang="en-US" sz="200" dirty="0"/>
          </a:p>
          <a:p>
            <a:r>
              <a:rPr lang="en-US" dirty="0"/>
              <a:t>How do we know which features are more important?</a:t>
            </a:r>
          </a:p>
          <a:p>
            <a:pPr lvl="1"/>
            <a:r>
              <a:rPr lang="en-US" dirty="0"/>
              <a:t>Linear models: </a:t>
            </a:r>
          </a:p>
          <a:p>
            <a:pPr lvl="2"/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size of the weight </a:t>
            </a:r>
            <a:r>
              <a:rPr lang="en-US" dirty="0"/>
              <a:t>is a proxy for feature importance </a:t>
            </a:r>
          </a:p>
          <a:p>
            <a:pPr lvl="2"/>
            <a:r>
              <a:rPr lang="en-US" dirty="0"/>
              <a:t>Applying L1 regularization is one way to reduce the number of features</a:t>
            </a:r>
          </a:p>
          <a:p>
            <a:pPr lvl="1"/>
            <a:r>
              <a:rPr lang="en-US" dirty="0"/>
              <a:t>Decision tree: </a:t>
            </a:r>
          </a:p>
          <a:p>
            <a:pPr lvl="2"/>
            <a:r>
              <a:rPr lang="en-US" dirty="0"/>
              <a:t>The feature </a:t>
            </a:r>
            <a:r>
              <a:rPr lang="en-US" dirty="0">
                <a:solidFill>
                  <a:srgbClr val="C00000"/>
                </a:solidFill>
              </a:rPr>
              <a:t>closer to the root </a:t>
            </a:r>
            <a:r>
              <a:rPr lang="en-US" dirty="0"/>
              <a:t>is probably more important</a:t>
            </a:r>
          </a:p>
          <a:p>
            <a:pPr lvl="1"/>
            <a:r>
              <a:rPr lang="en-US" dirty="0"/>
              <a:t>Random forest: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Average “information gain”</a:t>
            </a:r>
            <a:r>
              <a:rPr lang="en-US" dirty="0"/>
              <a:t> of all trees is a proxy for feature importance</a:t>
            </a:r>
          </a:p>
          <a:p>
            <a:pPr lvl="2"/>
            <a:endParaRPr lang="en-US" sz="200" dirty="0"/>
          </a:p>
          <a:p>
            <a:r>
              <a:rPr lang="en-US" dirty="0"/>
              <a:t>See LFD e-Chap 9.2 for more discussion on feature selection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33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B7176-DC4D-AE4C-A625-ECE94707D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39CB6-E634-7747-8348-F4D11A938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57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C8649-39C9-D44C-8DB8-0A89E4B9E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Tree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1BD0B-40E8-E04C-8100-102C7C890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57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AA19-8C1C-3B45-8C69-9074AD4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7397-D7F0-B14B-8AFA-568736BF9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Utilize a set of </a:t>
            </a:r>
            <a:r>
              <a:rPr lang="en-US" dirty="0">
                <a:solidFill>
                  <a:srgbClr val="C00000"/>
                </a:solidFill>
              </a:rPr>
              <a:t>weak learners</a:t>
            </a:r>
            <a:r>
              <a:rPr lang="en-US" dirty="0"/>
              <a:t> to obtain a </a:t>
            </a:r>
            <a:r>
              <a:rPr lang="en-US" dirty="0">
                <a:solidFill>
                  <a:srgbClr val="C00000"/>
                </a:solidFill>
              </a:rPr>
              <a:t>strong learner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Format of ensemble learning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Construct</a:t>
            </a:r>
            <a:r>
              <a:rPr lang="en-US" dirty="0"/>
              <a:t> many </a:t>
            </a:r>
            <a:r>
              <a:rPr lang="en-US" dirty="0">
                <a:solidFill>
                  <a:srgbClr val="C00000"/>
                </a:solidFill>
              </a:rPr>
              <a:t>diverse</a:t>
            </a:r>
            <a:r>
              <a:rPr lang="en-US" dirty="0"/>
              <a:t> weak learners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the weak learners</a:t>
            </a:r>
          </a:p>
          <a:p>
            <a:pPr lvl="1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226634" y="4415883"/>
            <a:ext cx="5029200" cy="2029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Bagging: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(</a:t>
            </a:r>
            <a:r>
              <a:rPr lang="en-US" dirty="0">
                <a:solidFill>
                  <a:srgbClr val="FFFF00"/>
                </a:solidFill>
              </a:rPr>
              <a:t>Simultaneously</a:t>
            </a:r>
            <a:r>
              <a:rPr lang="en-US" dirty="0"/>
              <a:t>) bootstrapping datasets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Uniform</a:t>
            </a:r>
            <a:r>
              <a:rPr lang="en-US" dirty="0"/>
              <a:t> aggregation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644268" y="4415883"/>
            <a:ext cx="5029200" cy="2029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Boosting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Adaptively</a:t>
            </a:r>
            <a:r>
              <a:rPr lang="en-US" dirty="0"/>
              <a:t> generating datasets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Weighted</a:t>
            </a:r>
            <a:r>
              <a:rPr lang="en-US" dirty="0"/>
              <a:t> aggregation</a:t>
            </a:r>
          </a:p>
        </p:txBody>
      </p:sp>
    </p:spTree>
    <p:extLst>
      <p:ext uri="{BB962C8B-B14F-4D97-AF65-F5344CB8AC3E}">
        <p14:creationId xmlns:p14="http://schemas.microsoft.com/office/powerpoint/2010/main" val="188377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 dirty="0"/>
              <a:t>Informal Intuitions 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802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96" y="2448526"/>
            <a:ext cx="5672382" cy="3389779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163210" cy="4201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dirty="0"/>
          </a:p>
          <a:p>
            <a:r>
              <a:rPr lang="en-US" dirty="0"/>
              <a:t>Teacher: </a:t>
            </a:r>
            <a:br>
              <a:rPr lang="en-US" dirty="0"/>
            </a:br>
            <a:r>
              <a:rPr lang="en-US" dirty="0"/>
              <a:t>Circular is a good feature, but using this feature might make some mistakes </a:t>
            </a:r>
          </a:p>
          <a:p>
            <a:pPr marL="0" indent="0">
              <a:buNone/>
            </a:pPr>
            <a:r>
              <a:rPr lang="en-US" dirty="0"/>
              <a:t>   Let me </a:t>
            </a:r>
            <a:r>
              <a:rPr lang="en-US" dirty="0">
                <a:solidFill>
                  <a:srgbClr val="C00000"/>
                </a:solidFill>
              </a:rPr>
              <a:t>highlight</a:t>
            </a:r>
            <a:r>
              <a:rPr lang="en-US" dirty="0"/>
              <a:t> the mistakes.</a:t>
            </a:r>
          </a:p>
          <a:p>
            <a:pPr lvl="1"/>
            <a:r>
              <a:rPr lang="en-US" dirty="0"/>
              <a:t>Make correct images smaller</a:t>
            </a:r>
          </a:p>
          <a:p>
            <a:pPr lvl="1"/>
            <a:r>
              <a:rPr lang="en-US" dirty="0"/>
              <a:t>Make incorrect images larger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61365" y="3939988"/>
            <a:ext cx="64097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1365" y="2877284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Apples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1364" y="4697564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</a:t>
            </a:r>
          </a:p>
          <a:p>
            <a:r>
              <a:rPr lang="en-US" dirty="0"/>
              <a:t>Apples</a:t>
            </a:r>
          </a:p>
        </p:txBody>
      </p:sp>
    </p:spTree>
    <p:extLst>
      <p:ext uri="{BB962C8B-B14F-4D97-AF65-F5344CB8AC3E}">
        <p14:creationId xmlns:p14="http://schemas.microsoft.com/office/powerpoint/2010/main" val="156805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163210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Teacher: </a:t>
            </a:r>
            <a:br>
              <a:rPr lang="en-US" dirty="0"/>
            </a:br>
            <a:r>
              <a:rPr lang="en-US" dirty="0"/>
              <a:t>Yes, many apples are red but it could still make mistakes.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Let me </a:t>
            </a:r>
            <a:r>
              <a:rPr lang="en-US" dirty="0">
                <a:solidFill>
                  <a:srgbClr val="C00000"/>
                </a:solidFill>
              </a:rPr>
              <a:t>highlight</a:t>
            </a:r>
            <a:r>
              <a:rPr lang="en-US" dirty="0"/>
              <a:t> the mistakes.</a:t>
            </a:r>
          </a:p>
          <a:p>
            <a:pPr lvl="1"/>
            <a:r>
              <a:rPr lang="en-US" dirty="0"/>
              <a:t>Make correct images smaller</a:t>
            </a:r>
          </a:p>
          <a:p>
            <a:pPr lvl="1"/>
            <a:r>
              <a:rPr lang="en-US" dirty="0"/>
              <a:t>Make incorrect images larger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17" y="2470470"/>
            <a:ext cx="5772711" cy="305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163210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Charlie: Apples could be </a:t>
            </a:r>
            <a:r>
              <a:rPr lang="en-US" dirty="0">
                <a:solidFill>
                  <a:srgbClr val="C00000"/>
                </a:solidFill>
              </a:rPr>
              <a:t>green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24" y="2450592"/>
            <a:ext cx="5532234" cy="355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6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284234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Charlie: Apples could be </a:t>
            </a:r>
            <a:r>
              <a:rPr lang="en-US" dirty="0">
                <a:solidFill>
                  <a:srgbClr val="C00000"/>
                </a:solidFill>
              </a:rPr>
              <a:t>green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David: Apples have </a:t>
            </a:r>
            <a:r>
              <a:rPr lang="en-US" dirty="0">
                <a:solidFill>
                  <a:srgbClr val="C00000"/>
                </a:solidFill>
              </a:rPr>
              <a:t>stems</a:t>
            </a:r>
            <a:r>
              <a:rPr lang="en-US" dirty="0"/>
              <a:t> at the top</a:t>
            </a:r>
          </a:p>
          <a:p>
            <a:endParaRPr lang="en-US" sz="200" dirty="0"/>
          </a:p>
          <a:p>
            <a:r>
              <a:rPr lang="en-US" dirty="0"/>
              <a:t>Class: Apples are </a:t>
            </a:r>
            <a:r>
              <a:rPr lang="en-US" dirty="0">
                <a:solidFill>
                  <a:schemeClr val="accent1"/>
                </a:solidFill>
              </a:rPr>
              <a:t>somewhat circular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somewhat red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possibly green</a:t>
            </a:r>
            <a:r>
              <a:rPr lang="en-US" dirty="0"/>
              <a:t>, and </a:t>
            </a:r>
            <a:r>
              <a:rPr lang="en-US" dirty="0">
                <a:solidFill>
                  <a:schemeClr val="accent1"/>
                </a:solidFill>
              </a:rPr>
              <a:t>may have stems at the top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1" y="2553439"/>
            <a:ext cx="5850657" cy="328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9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284234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Charlie: Apples could be </a:t>
            </a:r>
            <a:r>
              <a:rPr lang="en-US" dirty="0">
                <a:solidFill>
                  <a:srgbClr val="C00000"/>
                </a:solidFill>
              </a:rPr>
              <a:t>green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David: Apples have </a:t>
            </a:r>
            <a:r>
              <a:rPr lang="en-US" dirty="0">
                <a:solidFill>
                  <a:srgbClr val="C00000"/>
                </a:solidFill>
              </a:rPr>
              <a:t>stems</a:t>
            </a:r>
            <a:r>
              <a:rPr lang="en-US" dirty="0"/>
              <a:t> at the top</a:t>
            </a:r>
          </a:p>
          <a:p>
            <a:endParaRPr lang="en-US" sz="200" dirty="0"/>
          </a:p>
          <a:p>
            <a:r>
              <a:rPr lang="en-US" dirty="0"/>
              <a:t>Class: Apples are </a:t>
            </a:r>
            <a:r>
              <a:rPr lang="en-US" dirty="0">
                <a:solidFill>
                  <a:schemeClr val="accent1"/>
                </a:solidFill>
              </a:rPr>
              <a:t>somewhat circular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somewhat red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possibly green</a:t>
            </a:r>
            <a:r>
              <a:rPr lang="en-US" dirty="0"/>
              <a:t>, and </a:t>
            </a:r>
            <a:r>
              <a:rPr lang="en-US" dirty="0">
                <a:solidFill>
                  <a:schemeClr val="accent1"/>
                </a:solidFill>
              </a:rPr>
              <a:t>may have stems at the top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1" y="2553439"/>
            <a:ext cx="5850657" cy="3284866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02021" y="2927395"/>
            <a:ext cx="6100485" cy="2558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Key steps of this process: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sz="6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Learn a </a:t>
            </a:r>
            <a:r>
              <a:rPr lang="en-US" sz="2400" dirty="0">
                <a:solidFill>
                  <a:srgbClr val="FFFF00"/>
                </a:solidFill>
              </a:rPr>
              <a:t>simple</a:t>
            </a:r>
            <a:r>
              <a:rPr lang="en-US" sz="2400" dirty="0"/>
              <a:t> hypothesis for each dataset</a:t>
            </a:r>
          </a:p>
          <a:p>
            <a:pPr marL="342900" indent="-342900">
              <a:buFont typeface="Arial" charset="0"/>
              <a:buChar char="•"/>
            </a:pPr>
            <a:endParaRPr lang="en-US" sz="6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Iteratively update the dataset to focus on what we got wrong (i.e., create </a:t>
            </a:r>
            <a:r>
              <a:rPr lang="en-US" sz="2400" dirty="0">
                <a:solidFill>
                  <a:srgbClr val="FFFF00"/>
                </a:solidFill>
              </a:rPr>
              <a:t>diversity</a:t>
            </a:r>
            <a:r>
              <a:rPr lang="en-US" sz="2400" dirty="0"/>
              <a:t>)</a:t>
            </a:r>
          </a:p>
          <a:p>
            <a:pPr marL="342900" indent="-342900">
              <a:buFont typeface="Arial" charset="0"/>
              <a:buChar char="•"/>
            </a:pPr>
            <a:endParaRPr lang="en-US" sz="6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Aggregate</a:t>
            </a:r>
            <a:r>
              <a:rPr lang="en-US" sz="2400" dirty="0"/>
              <a:t> the learned simple hypothesis</a:t>
            </a:r>
          </a:p>
        </p:txBody>
      </p:sp>
    </p:spTree>
    <p:extLst>
      <p:ext uri="{BB962C8B-B14F-4D97-AF65-F5344CB8AC3E}">
        <p14:creationId xmlns:p14="http://schemas.microsoft.com/office/powerpoint/2010/main" val="2631884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a Boosting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 (usually the same as the initial dataset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00" dirty="0"/>
              </a:p>
              <a:p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 to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sz="2400" dirty="0"/>
                  <a:t>Output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weighted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-aggregate(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Classification: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  <a:blipFill>
                <a:blip r:embed="rId2"/>
                <a:stretch>
                  <a:fillRect l="-689" t="-1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/>
              <p:nvPr/>
            </p:nvSpPr>
            <p:spPr>
              <a:xfrm>
                <a:off x="1443011" y="5204678"/>
                <a:ext cx="5617028" cy="149134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/>
                  <a:t>Questions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perform weighted aggregation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011" y="5204678"/>
                <a:ext cx="5617028" cy="1491343"/>
              </a:xfrm>
              <a:prstGeom prst="roundRect">
                <a:avLst/>
              </a:prstGeom>
              <a:blipFill>
                <a:blip r:embed="rId3"/>
                <a:stretch>
                  <a:fillRect l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6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Discussion on Re-weighted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(What does re-weighting mean?)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86440" cy="5148612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Original Dataset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Notation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the weight/probability of data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? (Expressed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Re-sample dataset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(noisier)</a:t>
                </a:r>
              </a:p>
              <a:p>
                <a:pPr lvl="2"/>
                <a:r>
                  <a:rPr lang="en-US" dirty="0"/>
                  <a:t>Re-sample the dataset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 according to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on the re-sampled dataset as usual</a:t>
                </a:r>
              </a:p>
              <a:p>
                <a:pPr lvl="2"/>
                <a:endParaRPr lang="en-US" dirty="0"/>
              </a:p>
              <a:p>
                <a:pPr lvl="1"/>
                <a:r>
                  <a:rPr lang="en-US" dirty="0"/>
                  <a:t>Calculate weighted error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error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86440" cy="5148612"/>
              </a:xfrm>
              <a:blipFill>
                <a:blip r:embed="rId3"/>
                <a:stretch>
                  <a:fillRect l="-1049" t="-2703" b="-8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8381981" y="5572867"/>
                <a:ext cx="3558535" cy="83752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=1/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dirty="0"/>
                  <a:t>  This reduces to standard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1" y="5572867"/>
                <a:ext cx="3558535" cy="8375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>
            <a:cxnSpLocks/>
          </p:cNvCxnSpPr>
          <p:nvPr/>
        </p:nvCxnSpPr>
        <p:spPr>
          <a:xfrm flipV="1">
            <a:off x="6432154" y="6106886"/>
            <a:ext cx="1819217" cy="303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49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</a:t>
            </a:r>
            <a:r>
              <a:rPr lang="en-US" u="sng" dirty="0"/>
              <a:t>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514" y="1580757"/>
            <a:ext cx="6871259" cy="436318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Pros</a:t>
            </a:r>
          </a:p>
          <a:p>
            <a:pPr lvl="1"/>
            <a:r>
              <a:rPr lang="en-US" sz="2000" dirty="0"/>
              <a:t>Easy to interpret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(interpretability is getting attention and is important in many domains)</a:t>
            </a:r>
          </a:p>
          <a:p>
            <a:pPr lvl="1"/>
            <a:r>
              <a:rPr lang="en-US" sz="2000" dirty="0"/>
              <a:t>Can handle multi-type data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(Numerical, categorical. …)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Easy to implement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(Bunch of if-else rules)</a:t>
            </a:r>
          </a:p>
          <a:p>
            <a:endParaRPr lang="en-US" sz="2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Cons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Generally speaking, </a:t>
            </a:r>
            <a:r>
              <a:rPr lang="en-US" sz="2000" dirty="0">
                <a:solidFill>
                  <a:srgbClr val="C00000"/>
                </a:solidFill>
              </a:rPr>
              <a:t>bad generalization</a:t>
            </a:r>
          </a:p>
          <a:p>
            <a:pPr lvl="1"/>
            <a:r>
              <a:rPr lang="en-US" sz="2000" dirty="0"/>
              <a:t>VC dimension is infinity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High variance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(small change of data leads to very different hypothesis)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/>
              <a:t>Easily overfit</a:t>
            </a:r>
          </a:p>
          <a:p>
            <a:pPr lvl="1"/>
            <a:endParaRPr lang="en-US" sz="200" dirty="0"/>
          </a:p>
          <a:p>
            <a:r>
              <a:rPr lang="en-US" sz="2000" dirty="0">
                <a:solidFill>
                  <a:schemeClr val="tx1"/>
                </a:solidFill>
              </a:rPr>
              <a:t>Why we care?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One of the classical </a:t>
            </a:r>
            <a:r>
              <a:rPr lang="en-US" sz="2000" dirty="0"/>
              <a:t>model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Building block for other </a:t>
            </a:r>
            <a:r>
              <a:rPr lang="en-US" sz="2000" dirty="0"/>
              <a:t>models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(e.g., random forest)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DC68D35-5D10-5345-AA2C-F8079953F0B3}"/>
              </a:ext>
            </a:extLst>
          </p:cNvPr>
          <p:cNvSpPr/>
          <p:nvPr/>
        </p:nvSpPr>
        <p:spPr>
          <a:xfrm>
            <a:off x="1715217" y="2337906"/>
            <a:ext cx="1752973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Annual Income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8E8B55-6DF0-5A40-BB51-2DA34413C590}"/>
              </a:ext>
            </a:extLst>
          </p:cNvPr>
          <p:cNvCxnSpPr>
            <a:cxnSpLocks/>
          </p:cNvCxnSpPr>
          <p:nvPr/>
        </p:nvCxnSpPr>
        <p:spPr>
          <a:xfrm flipH="1">
            <a:off x="886161" y="2825586"/>
            <a:ext cx="1670304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98B1D4-2260-F04A-832F-A05FBD6D03C8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0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015991-F7F6-D547-B349-9A3A730FE54C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2203864" cy="97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/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/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/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15C0F8C1-CC3E-D240-9DC7-66A60210D0D3}"/>
              </a:ext>
            </a:extLst>
          </p:cNvPr>
          <p:cNvSpPr/>
          <p:nvPr/>
        </p:nvSpPr>
        <p:spPr>
          <a:xfrm>
            <a:off x="1759069" y="3862916"/>
            <a:ext cx="1670305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have debt?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E497B4-298A-7F43-A652-4C26B52C178E}"/>
              </a:ext>
            </a:extLst>
          </p:cNvPr>
          <p:cNvSpPr txBox="1"/>
          <p:nvPr/>
        </p:nvSpPr>
        <p:spPr>
          <a:xfrm>
            <a:off x="4391792" y="3880699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D0C1E0-C892-C344-A0B6-6E6FE68CC0AA}"/>
              </a:ext>
            </a:extLst>
          </p:cNvPr>
          <p:cNvCxnSpPr>
            <a:cxnSpLocks/>
          </p:cNvCxnSpPr>
          <p:nvPr/>
        </p:nvCxnSpPr>
        <p:spPr>
          <a:xfrm flipH="1">
            <a:off x="1580492" y="4368379"/>
            <a:ext cx="975973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6789447-274D-604C-A728-B1E85B2A06AD}"/>
              </a:ext>
            </a:extLst>
          </p:cNvPr>
          <p:cNvCxnSpPr>
            <a:cxnSpLocks/>
          </p:cNvCxnSpPr>
          <p:nvPr/>
        </p:nvCxnSpPr>
        <p:spPr>
          <a:xfrm>
            <a:off x="2556465" y="4368379"/>
            <a:ext cx="872909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A049147-D576-104D-842D-89563241B294}"/>
              </a:ext>
            </a:extLst>
          </p:cNvPr>
          <p:cNvSpPr txBox="1"/>
          <p:nvPr/>
        </p:nvSpPr>
        <p:spPr>
          <a:xfrm>
            <a:off x="1431671" y="4588844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C454AD2-FB8B-014A-95C7-6B0A8747A03D}"/>
              </a:ext>
            </a:extLst>
          </p:cNvPr>
          <p:cNvSpPr txBox="1"/>
          <p:nvPr/>
        </p:nvSpPr>
        <p:spPr>
          <a:xfrm>
            <a:off x="3266429" y="457381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3F324D4-DDB4-4247-BC48-D551FBCCAC00}"/>
              </a:ext>
            </a:extLst>
          </p:cNvPr>
          <p:cNvSpPr txBox="1"/>
          <p:nvPr/>
        </p:nvSpPr>
        <p:spPr>
          <a:xfrm>
            <a:off x="2994540" y="5233197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A528BEA-D169-4A41-9182-831B03A5C812}"/>
              </a:ext>
            </a:extLst>
          </p:cNvPr>
          <p:cNvSpPr txBox="1"/>
          <p:nvPr/>
        </p:nvSpPr>
        <p:spPr>
          <a:xfrm>
            <a:off x="1091782" y="5201007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4EBAA0E9-7359-D840-8D98-1244BB2B0240}"/>
              </a:ext>
            </a:extLst>
          </p:cNvPr>
          <p:cNvSpPr/>
          <p:nvPr/>
        </p:nvSpPr>
        <p:spPr>
          <a:xfrm>
            <a:off x="335729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E77B3672-2FE3-F847-971D-B79D6904294D}"/>
              </a:ext>
            </a:extLst>
          </p:cNvPr>
          <p:cNvSpPr/>
          <p:nvPr/>
        </p:nvSpPr>
        <p:spPr>
          <a:xfrm>
            <a:off x="3000017" y="5221260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187FB1DC-622A-2747-B32F-AFD8D9936A63}"/>
              </a:ext>
            </a:extLst>
          </p:cNvPr>
          <p:cNvSpPr/>
          <p:nvPr/>
        </p:nvSpPr>
        <p:spPr>
          <a:xfrm>
            <a:off x="972536" y="5217973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CF11AB0-83DA-3843-8462-5D6454EE0775}"/>
              </a:ext>
            </a:extLst>
          </p:cNvPr>
          <p:cNvSpPr/>
          <p:nvPr/>
        </p:nvSpPr>
        <p:spPr>
          <a:xfrm>
            <a:off x="4276151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C69E6D-4791-4040-8661-FC662FD0E49C}"/>
              </a:ext>
            </a:extLst>
          </p:cNvPr>
          <p:cNvSpPr txBox="1"/>
          <p:nvPr/>
        </p:nvSpPr>
        <p:spPr>
          <a:xfrm>
            <a:off x="1104373" y="6228913"/>
            <a:ext cx="297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Card Approval Example</a:t>
            </a:r>
          </a:p>
        </p:txBody>
      </p:sp>
    </p:spTree>
    <p:extLst>
      <p:ext uri="{BB962C8B-B14F-4D97-AF65-F5344CB8AC3E}">
        <p14:creationId xmlns:p14="http://schemas.microsoft.com/office/powerpoint/2010/main" val="3817830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A1B7D-3689-8840-9636-F75A42F04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Decision Tree from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C4ADC6-42AA-3146-9CE0-F091CB22A0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9999" y="1813256"/>
                <a:ext cx="4731786" cy="4351338"/>
              </a:xfrm>
            </p:spPr>
            <p:txBody>
              <a:bodyPr/>
              <a:lstStyle/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how to learn a decision tree hypothesis?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C4ADC6-42AA-3146-9CE0-F091CB22A0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999" y="1813256"/>
                <a:ext cx="4731786" cy="4351338"/>
              </a:xfrm>
              <a:blipFill>
                <a:blip r:embed="rId2"/>
                <a:stretch>
                  <a:fillRect l="-2139" t="-2332" r="-40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585C2253-2CBA-7840-83D2-15166BEEFFD0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35455" y="2780175"/>
              <a:ext cx="4062438" cy="31609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8819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969058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11418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91037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9506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585C2253-2CBA-7840-83D2-15166BEEFFD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4213693"/>
                  </p:ext>
                </p:extLst>
              </p:nvPr>
            </p:nvGraphicFramePr>
            <p:xfrm>
              <a:off x="535455" y="2780175"/>
              <a:ext cx="4062438" cy="31609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8819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969058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11418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91037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950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190" r="-283333" b="-7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10390" r="-209091" b="-7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84091" r="-82955" b="-7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347222" r="-1389" b="-7322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578651-C81F-1C47-B65C-D6A21168E6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27070" y="1813256"/>
                <a:ext cx="7568433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Potential approach: </a:t>
                </a:r>
              </a:p>
              <a:p>
                <a:pPr lvl="1"/>
                <a:r>
                  <a:rPr lang="en-US" dirty="0"/>
                  <a:t>Empirical risk minimization</a:t>
                </a:r>
              </a:p>
              <a:p>
                <a:pPr lvl="1"/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pPr lvl="1"/>
                <a:endParaRPr lang="en-US" sz="200" dirty="0"/>
              </a:p>
              <a:p>
                <a:pPr lvl="1"/>
                <a:endParaRPr lang="en-US" sz="200" dirty="0"/>
              </a:p>
              <a:p>
                <a:r>
                  <a:rPr lang="en-US" dirty="0"/>
                  <a:t>Multiple decision trees with zero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578651-C81F-1C47-B65C-D6A21168E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070" y="1813256"/>
                <a:ext cx="7568433" cy="4351338"/>
              </a:xfrm>
              <a:prstGeom prst="rect">
                <a:avLst/>
              </a:prstGeom>
              <a:blipFill>
                <a:blip r:embed="rId4"/>
                <a:stretch>
                  <a:fillRect l="-134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F099F36-F1AB-CA41-A5ED-D518A2550AB4}"/>
              </a:ext>
            </a:extLst>
          </p:cNvPr>
          <p:cNvGrpSpPr/>
          <p:nvPr/>
        </p:nvGrpSpPr>
        <p:grpSpPr>
          <a:xfrm>
            <a:off x="5910299" y="4178649"/>
            <a:ext cx="1681072" cy="1599741"/>
            <a:chOff x="5352848" y="3853041"/>
            <a:chExt cx="2148168" cy="20826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94E62FCC-D867-DC46-836D-DF431163D9B1}"/>
                    </a:ext>
                  </a:extLst>
                </p:cNvPr>
                <p:cNvSpPr/>
                <p:nvPr/>
              </p:nvSpPr>
              <p:spPr>
                <a:xfrm>
                  <a:off x="5801802" y="385304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94E62FCC-D867-DC46-836D-DF431163D9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1802" y="3853041"/>
                  <a:ext cx="585788" cy="457200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1987FB-66A2-A644-B4D0-9D050CD84786}"/>
                </a:ext>
              </a:extLst>
            </p:cNvPr>
            <p:cNvSpPr txBox="1"/>
            <p:nvPr/>
          </p:nvSpPr>
          <p:spPr>
            <a:xfrm>
              <a:off x="5352848" y="4222377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+1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522BE76-C4A6-104A-A527-F572595F8694}"/>
                    </a:ext>
                  </a:extLst>
                </p:cNvPr>
                <p:cNvSpPr txBox="1"/>
                <p:nvPr/>
              </p:nvSpPr>
              <p:spPr>
                <a:xfrm>
                  <a:off x="5352848" y="4667441"/>
                  <a:ext cx="464669" cy="3405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522BE76-C4A6-104A-A527-F572595F86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2848" y="4667441"/>
                  <a:ext cx="464669" cy="340589"/>
                </a:xfrm>
                <a:prstGeom prst="rect">
                  <a:avLst/>
                </a:prstGeom>
                <a:blipFill>
                  <a:blip r:embed="rId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EAF6CB4-60E7-BE4A-B66E-1AAEAC7610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36043" y="4324877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BBD9E6B-EDA3-A743-A5AD-AA0697BF0E71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6094696" y="4310241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934128A-8E57-564A-8631-A8BADE49B625}"/>
                </a:ext>
              </a:extLst>
            </p:cNvPr>
            <p:cNvSpPr txBox="1"/>
            <p:nvPr/>
          </p:nvSpPr>
          <p:spPr>
            <a:xfrm>
              <a:off x="6408508" y="4222377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A3250757-CD23-7F4C-8736-EDA2C52A5BB5}"/>
                    </a:ext>
                  </a:extLst>
                </p:cNvPr>
                <p:cNvSpPr/>
                <p:nvPr/>
              </p:nvSpPr>
              <p:spPr>
                <a:xfrm>
                  <a:off x="6381449" y="466744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A3250757-CD23-7F4C-8736-EDA2C52A5B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1449" y="4667441"/>
                  <a:ext cx="585788" cy="457200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5B67C76-E611-8E43-86EA-7186691B179C}"/>
                </a:ext>
              </a:extLst>
            </p:cNvPr>
            <p:cNvSpPr txBox="1"/>
            <p:nvPr/>
          </p:nvSpPr>
          <p:spPr>
            <a:xfrm>
              <a:off x="5892979" y="5056244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+1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516C001-64B1-F644-8373-7CC232F5A4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6173" y="5158744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E055FF5-3F49-0042-8112-23250AC1939F}"/>
                </a:ext>
              </a:extLst>
            </p:cNvPr>
            <p:cNvCxnSpPr>
              <a:cxnSpLocks/>
            </p:cNvCxnSpPr>
            <p:nvPr/>
          </p:nvCxnSpPr>
          <p:spPr>
            <a:xfrm>
              <a:off x="6634826" y="5144108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6E267D9-EC7C-7546-B46B-CA7D56F12D9A}"/>
                </a:ext>
              </a:extLst>
            </p:cNvPr>
            <p:cNvSpPr txBox="1"/>
            <p:nvPr/>
          </p:nvSpPr>
          <p:spPr>
            <a:xfrm>
              <a:off x="6948638" y="5056244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8C12C49-3934-3B44-A9E6-911E22B48C16}"/>
                    </a:ext>
                  </a:extLst>
                </p:cNvPr>
                <p:cNvSpPr txBox="1"/>
                <p:nvPr/>
              </p:nvSpPr>
              <p:spPr>
                <a:xfrm>
                  <a:off x="5932345" y="5478687"/>
                  <a:ext cx="464669" cy="3405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8C12C49-3934-3B44-A9E6-911E22B48C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2345" y="5478687"/>
                  <a:ext cx="464669" cy="340589"/>
                </a:xfrm>
                <a:prstGeom prst="rect">
                  <a:avLst/>
                </a:prstGeom>
                <a:blipFill>
                  <a:blip r:embed="rId8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477FC02-6651-D14E-9E5C-6EDE34F4A1F8}"/>
                </a:ext>
              </a:extLst>
            </p:cNvPr>
            <p:cNvSpPr txBox="1"/>
            <p:nvPr/>
          </p:nvSpPr>
          <p:spPr>
            <a:xfrm>
              <a:off x="6988494" y="5495650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802EA145-1EC0-474A-AA43-3385E6FB610F}"/>
                </a:ext>
              </a:extLst>
            </p:cNvPr>
            <p:cNvSpPr/>
            <p:nvPr/>
          </p:nvSpPr>
          <p:spPr>
            <a:xfrm>
              <a:off x="5376067" y="4694645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6F7F4627-65D8-4B4A-97E7-9615112A0F93}"/>
                </a:ext>
              </a:extLst>
            </p:cNvPr>
            <p:cNvSpPr/>
            <p:nvPr/>
          </p:nvSpPr>
          <p:spPr>
            <a:xfrm>
              <a:off x="5898984" y="5525603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67D953E7-22BB-994E-AA18-823DC3C41824}"/>
                </a:ext>
              </a:extLst>
            </p:cNvPr>
            <p:cNvSpPr/>
            <p:nvPr/>
          </p:nvSpPr>
          <p:spPr>
            <a:xfrm>
              <a:off x="6946102" y="5525603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AA775A2-4A6A-F548-8323-DDB53E71E834}"/>
              </a:ext>
            </a:extLst>
          </p:cNvPr>
          <p:cNvGrpSpPr/>
          <p:nvPr/>
        </p:nvGrpSpPr>
        <p:grpSpPr>
          <a:xfrm>
            <a:off x="8559703" y="3984894"/>
            <a:ext cx="3097835" cy="2087796"/>
            <a:chOff x="7927938" y="3624441"/>
            <a:chExt cx="4264062" cy="29995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ounded Rectangle 47">
                  <a:extLst>
                    <a:ext uri="{FF2B5EF4-FFF2-40B4-BE49-F238E27FC236}">
                      <a16:creationId xmlns:a16="http://schemas.microsoft.com/office/drawing/2014/main" id="{878DCBF9-EBC9-5A43-A5BF-6131358F5EB1}"/>
                    </a:ext>
                  </a:extLst>
                </p:cNvPr>
                <p:cNvSpPr/>
                <p:nvPr/>
              </p:nvSpPr>
              <p:spPr>
                <a:xfrm>
                  <a:off x="9408599" y="362444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8" name="Rounded Rectangle 47">
                  <a:extLst>
                    <a:ext uri="{FF2B5EF4-FFF2-40B4-BE49-F238E27FC236}">
                      <a16:creationId xmlns:a16="http://schemas.microsoft.com/office/drawing/2014/main" id="{878DCBF9-EBC9-5A43-A5BF-6131358F5E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8599" y="3624441"/>
                  <a:ext cx="585788" cy="457200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E344E09-B5FD-FF4E-A013-C80A8FB67279}"/>
                </a:ext>
              </a:extLst>
            </p:cNvPr>
            <p:cNvSpPr txBox="1"/>
            <p:nvPr/>
          </p:nvSpPr>
          <p:spPr>
            <a:xfrm>
              <a:off x="8959645" y="3993776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96C13EE-C661-E741-AC08-9DD5733341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968" y="4096277"/>
              <a:ext cx="1028542" cy="4200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F4AABBD-EF52-EB44-AFED-5D56E181F05B}"/>
                </a:ext>
              </a:extLst>
            </p:cNvPr>
            <p:cNvCxnSpPr>
              <a:cxnSpLocks/>
              <a:stCxn id="48" idx="2"/>
              <a:endCxn id="54" idx="0"/>
            </p:cNvCxnSpPr>
            <p:nvPr/>
          </p:nvCxnSpPr>
          <p:spPr>
            <a:xfrm>
              <a:off x="9701493" y="4081641"/>
              <a:ext cx="1152187" cy="4164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531759F-04F9-8B40-A2A9-4802FADC23BC}"/>
                </a:ext>
              </a:extLst>
            </p:cNvPr>
            <p:cNvSpPr txBox="1"/>
            <p:nvPr/>
          </p:nvSpPr>
          <p:spPr>
            <a:xfrm>
              <a:off x="10015305" y="3993776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159ECFC9-0B43-8C44-AB0E-72589A665FC9}"/>
                    </a:ext>
                  </a:extLst>
                </p:cNvPr>
                <p:cNvSpPr/>
                <p:nvPr/>
              </p:nvSpPr>
              <p:spPr>
                <a:xfrm>
                  <a:off x="10560786" y="4498045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159ECFC9-0B43-8C44-AB0E-72589A665F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60786" y="4498045"/>
                  <a:ext cx="585788" cy="457200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079FD5D-52C0-9949-873A-A0D4B497B11B}"/>
                </a:ext>
              </a:extLst>
            </p:cNvPr>
            <p:cNvSpPr txBox="1"/>
            <p:nvPr/>
          </p:nvSpPr>
          <p:spPr>
            <a:xfrm>
              <a:off x="10072315" y="4886847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1C75F7C-7E15-0E4C-8BF7-45C46E8F9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55510" y="4989348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35346B2-7FE1-BD4F-B731-A1E899B03662}"/>
                </a:ext>
              </a:extLst>
            </p:cNvPr>
            <p:cNvCxnSpPr>
              <a:cxnSpLocks/>
            </p:cNvCxnSpPr>
            <p:nvPr/>
          </p:nvCxnSpPr>
          <p:spPr>
            <a:xfrm>
              <a:off x="10814163" y="4974712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72B2B97-C0D7-0046-B654-719545EC1B76}"/>
                </a:ext>
              </a:extLst>
            </p:cNvPr>
            <p:cNvSpPr txBox="1"/>
            <p:nvPr/>
          </p:nvSpPr>
          <p:spPr>
            <a:xfrm>
              <a:off x="11127976" y="4886847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59D3DB8-4371-DE4C-82AF-4E21465936FF}"/>
                    </a:ext>
                  </a:extLst>
                </p:cNvPr>
                <p:cNvSpPr txBox="1"/>
                <p:nvPr/>
              </p:nvSpPr>
              <p:spPr>
                <a:xfrm>
                  <a:off x="10111682" y="5309289"/>
                  <a:ext cx="464670" cy="3648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59D3DB8-4371-DE4C-82AF-4E21465936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1682" y="5309289"/>
                  <a:ext cx="464670" cy="364802"/>
                </a:xfrm>
                <a:prstGeom prst="rect">
                  <a:avLst/>
                </a:prstGeom>
                <a:blipFill>
                  <a:blip r:embed="rId11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ounded Rectangle 60">
                  <a:extLst>
                    <a:ext uri="{FF2B5EF4-FFF2-40B4-BE49-F238E27FC236}">
                      <a16:creationId xmlns:a16="http://schemas.microsoft.com/office/drawing/2014/main" id="{55687242-9010-694A-902F-6B46B9AF7B6A}"/>
                    </a:ext>
                  </a:extLst>
                </p:cNvPr>
                <p:cNvSpPr/>
                <p:nvPr/>
              </p:nvSpPr>
              <p:spPr>
                <a:xfrm>
                  <a:off x="8427428" y="4516335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61" name="Rounded Rectangle 60">
                  <a:extLst>
                    <a:ext uri="{FF2B5EF4-FFF2-40B4-BE49-F238E27FC236}">
                      <a16:creationId xmlns:a16="http://schemas.microsoft.com/office/drawing/2014/main" id="{55687242-9010-694A-902F-6B46B9AF7B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7428" y="4516335"/>
                  <a:ext cx="585788" cy="457200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577F1BE-F0E3-3447-8685-432DEDA57351}"/>
                </a:ext>
              </a:extLst>
            </p:cNvPr>
            <p:cNvSpPr txBox="1"/>
            <p:nvPr/>
          </p:nvSpPr>
          <p:spPr>
            <a:xfrm>
              <a:off x="7938957" y="490513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27D917C-2C69-0D4B-80B2-295AF17ED3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22152" y="5007638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1E714592-07FE-784C-9711-6967F73C9D7C}"/>
                </a:ext>
              </a:extLst>
            </p:cNvPr>
            <p:cNvCxnSpPr>
              <a:cxnSpLocks/>
            </p:cNvCxnSpPr>
            <p:nvPr/>
          </p:nvCxnSpPr>
          <p:spPr>
            <a:xfrm>
              <a:off x="8680805" y="4993002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3D3D841-619D-A748-A202-C64EDF568D5C}"/>
                </a:ext>
              </a:extLst>
            </p:cNvPr>
            <p:cNvSpPr txBox="1"/>
            <p:nvPr/>
          </p:nvSpPr>
          <p:spPr>
            <a:xfrm>
              <a:off x="8994619" y="490513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9AF86C2F-A808-F444-A92E-40FF367144A2}"/>
                    </a:ext>
                  </a:extLst>
                </p:cNvPr>
                <p:cNvSpPr txBox="1"/>
                <p:nvPr/>
              </p:nvSpPr>
              <p:spPr>
                <a:xfrm>
                  <a:off x="7978324" y="5327580"/>
                  <a:ext cx="464670" cy="3648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9AF86C2F-A808-F444-A92E-40FF367144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8324" y="5327580"/>
                  <a:ext cx="464670" cy="364802"/>
                </a:xfrm>
                <a:prstGeom prst="rect">
                  <a:avLst/>
                </a:prstGeom>
                <a:blipFill>
                  <a:blip r:embed="rId11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ounded Rectangle 69">
                  <a:extLst>
                    <a:ext uri="{FF2B5EF4-FFF2-40B4-BE49-F238E27FC236}">
                      <a16:creationId xmlns:a16="http://schemas.microsoft.com/office/drawing/2014/main" id="{70E8C79C-A7EA-D648-BB1F-FFA328AC415C}"/>
                    </a:ext>
                  </a:extLst>
                </p:cNvPr>
                <p:cNvSpPr/>
                <p:nvPr/>
              </p:nvSpPr>
              <p:spPr>
                <a:xfrm>
                  <a:off x="8934414" y="536172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70" name="Rounded Rectangle 69">
                  <a:extLst>
                    <a:ext uri="{FF2B5EF4-FFF2-40B4-BE49-F238E27FC236}">
                      <a16:creationId xmlns:a16="http://schemas.microsoft.com/office/drawing/2014/main" id="{70E8C79C-A7EA-D648-BB1F-FFA328AC41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4414" y="5361721"/>
                  <a:ext cx="585788" cy="457200"/>
                </a:xfrm>
                <a:prstGeom prst="round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65E64DD-5B57-E242-AECA-E242B64ED508}"/>
                </a:ext>
              </a:extLst>
            </p:cNvPr>
            <p:cNvSpPr txBox="1"/>
            <p:nvPr/>
          </p:nvSpPr>
          <p:spPr>
            <a:xfrm>
              <a:off x="8485460" y="5731058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A2ED39D-846F-B349-9BF9-FE9624A47D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68655" y="5833557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2814312-C268-C149-972D-785572A99C2E}"/>
                </a:ext>
              </a:extLst>
            </p:cNvPr>
            <p:cNvCxnSpPr>
              <a:cxnSpLocks/>
              <a:stCxn id="70" idx="2"/>
            </p:cNvCxnSpPr>
            <p:nvPr/>
          </p:nvCxnSpPr>
          <p:spPr>
            <a:xfrm>
              <a:off x="9227308" y="5818921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E0BC985-0224-B14E-9985-E3F6ACFF6BA8}"/>
                </a:ext>
              </a:extLst>
            </p:cNvPr>
            <p:cNvSpPr txBox="1"/>
            <p:nvPr/>
          </p:nvSpPr>
          <p:spPr>
            <a:xfrm>
              <a:off x="9541119" y="5731058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ounded Rectangle 79">
                  <a:extLst>
                    <a:ext uri="{FF2B5EF4-FFF2-40B4-BE49-F238E27FC236}">
                      <a16:creationId xmlns:a16="http://schemas.microsoft.com/office/drawing/2014/main" id="{7E26B08D-1E03-F742-AD6D-7F7E5E30596D}"/>
                    </a:ext>
                  </a:extLst>
                </p:cNvPr>
                <p:cNvSpPr/>
                <p:nvPr/>
              </p:nvSpPr>
              <p:spPr>
                <a:xfrm>
                  <a:off x="11036400" y="5357813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0" name="Rounded Rectangle 79">
                  <a:extLst>
                    <a:ext uri="{FF2B5EF4-FFF2-40B4-BE49-F238E27FC236}">
                      <a16:creationId xmlns:a16="http://schemas.microsoft.com/office/drawing/2014/main" id="{7E26B08D-1E03-F742-AD6D-7F7E5E3059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36400" y="5357813"/>
                  <a:ext cx="585788" cy="457200"/>
                </a:xfrm>
                <a:prstGeom prst="round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3701545-F73E-1249-964F-686B3B4D5548}"/>
                </a:ext>
              </a:extLst>
            </p:cNvPr>
            <p:cNvSpPr txBox="1"/>
            <p:nvPr/>
          </p:nvSpPr>
          <p:spPr>
            <a:xfrm>
              <a:off x="10587445" y="572714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CDF9E6E-92C7-994C-A1CF-77EFD96980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70641" y="5829649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A727B485-1E56-5B43-9371-DB9A13C970DF}"/>
                </a:ext>
              </a:extLst>
            </p:cNvPr>
            <p:cNvCxnSpPr>
              <a:cxnSpLocks/>
              <a:stCxn id="80" idx="2"/>
            </p:cNvCxnSpPr>
            <p:nvPr/>
          </p:nvCxnSpPr>
          <p:spPr>
            <a:xfrm>
              <a:off x="11329294" y="5815013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920EC44-76A2-7849-996E-EB85C0C5475B}"/>
                </a:ext>
              </a:extLst>
            </p:cNvPr>
            <p:cNvSpPr txBox="1"/>
            <p:nvPr/>
          </p:nvSpPr>
          <p:spPr>
            <a:xfrm>
              <a:off x="11643106" y="572714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55A272B-40D9-6944-86CF-537816186018}"/>
                </a:ext>
              </a:extLst>
            </p:cNvPr>
            <p:cNvSpPr txBox="1"/>
            <p:nvPr/>
          </p:nvSpPr>
          <p:spPr>
            <a:xfrm>
              <a:off x="8527738" y="6185782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73FC525-4960-2A43-B70C-BD7C99873BD1}"/>
                </a:ext>
              </a:extLst>
            </p:cNvPr>
            <p:cNvSpPr txBox="1"/>
            <p:nvPr/>
          </p:nvSpPr>
          <p:spPr>
            <a:xfrm>
              <a:off x="10655170" y="6173412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DD919C8-C608-784E-A453-2A9A7A3B7896}"/>
                </a:ext>
              </a:extLst>
            </p:cNvPr>
            <p:cNvSpPr txBox="1"/>
            <p:nvPr/>
          </p:nvSpPr>
          <p:spPr>
            <a:xfrm>
              <a:off x="11679477" y="6164594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C9AC748A-8CC3-BD4B-9496-4546D0EEF752}"/>
                </a:ext>
              </a:extLst>
            </p:cNvPr>
            <p:cNvSpPr/>
            <p:nvPr/>
          </p:nvSpPr>
          <p:spPr>
            <a:xfrm>
              <a:off x="7927938" y="5392188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FDE6B12F-B013-CF42-85EF-630E9C0EDC4F}"/>
                </a:ext>
              </a:extLst>
            </p:cNvPr>
            <p:cNvSpPr/>
            <p:nvPr/>
          </p:nvSpPr>
          <p:spPr>
            <a:xfrm>
              <a:off x="8518712" y="6202889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59E5541D-7C2C-AE4D-9F3D-1CF638E229EC}"/>
                </a:ext>
              </a:extLst>
            </p:cNvPr>
            <p:cNvSpPr/>
            <p:nvPr/>
          </p:nvSpPr>
          <p:spPr>
            <a:xfrm>
              <a:off x="10132039" y="5363852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EF6F0DF5-A443-0E4B-8253-847C53EBCBB6}"/>
                </a:ext>
              </a:extLst>
            </p:cNvPr>
            <p:cNvSpPr/>
            <p:nvPr/>
          </p:nvSpPr>
          <p:spPr>
            <a:xfrm>
              <a:off x="10701390" y="6196508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DDC1298B-85F8-D04C-BEC0-534C8FA2F9FB}"/>
                </a:ext>
              </a:extLst>
            </p:cNvPr>
            <p:cNvSpPr/>
            <p:nvPr/>
          </p:nvSpPr>
          <p:spPr>
            <a:xfrm>
              <a:off x="9504511" y="6205335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8FA434B0-0C0A-7C47-A315-934B610BBDDD}"/>
                </a:ext>
              </a:extLst>
            </p:cNvPr>
            <p:cNvSpPr/>
            <p:nvPr/>
          </p:nvSpPr>
          <p:spPr>
            <a:xfrm>
              <a:off x="11622188" y="6213851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D15D92C-9E3B-EE4C-8528-D920AA7EB6D2}"/>
              </a:ext>
            </a:extLst>
          </p:cNvPr>
          <p:cNvSpPr txBox="1"/>
          <p:nvPr/>
        </p:nvSpPr>
        <p:spPr>
          <a:xfrm>
            <a:off x="5420328" y="6184963"/>
            <a:ext cx="3869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How to avoid overfitting?</a:t>
            </a:r>
          </a:p>
        </p:txBody>
      </p:sp>
    </p:spTree>
    <p:extLst>
      <p:ext uri="{BB962C8B-B14F-4D97-AF65-F5344CB8AC3E}">
        <p14:creationId xmlns:p14="http://schemas.microsoft.com/office/powerpoint/2010/main" val="243058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9D315-6BCE-844A-937E-45CA38A19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Decision Tree from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E6C4F9-8B1F-2A4A-91CE-F7BCB68C2C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Conceptual intuition to deal with overfitting</a:t>
                </a:r>
              </a:p>
              <a:p>
                <a:pPr lvl="1"/>
                <a:r>
                  <a:rPr lang="en-US" dirty="0"/>
                  <a:t>Regularization: </a:t>
                </a:r>
                <a:r>
                  <a:rPr lang="en-US" dirty="0">
                    <a:solidFill>
                      <a:srgbClr val="C00000"/>
                    </a:solidFill>
                  </a:rPr>
                  <a:t>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Informally,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This optimization is generally computationally intractable. </a:t>
                </a:r>
              </a:p>
              <a:p>
                <a:r>
                  <a:rPr lang="en-US" dirty="0"/>
                  <a:t>Most decision tree learning algorithms rely on </a:t>
                </a:r>
                <a:r>
                  <a:rPr lang="en-US" b="1" i="1" dirty="0">
                    <a:solidFill>
                      <a:srgbClr val="C00000"/>
                    </a:solidFill>
                  </a:rPr>
                  <a:t>heuristics</a:t>
                </a:r>
                <a:r>
                  <a:rPr lang="en-US" dirty="0"/>
                  <a:t> to approximate the goal.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E6C4F9-8B1F-2A4A-91CE-F7BCB68C2C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2"/>
                <a:stretch>
                  <a:fillRect l="-894" t="-2632" b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BD2C5A41-36E8-194E-A37E-2E16E98F22BE}"/>
                  </a:ext>
                </a:extLst>
              </p:cNvPr>
              <p:cNvSpPr/>
              <p:nvPr/>
            </p:nvSpPr>
            <p:spPr>
              <a:xfrm>
                <a:off x="2923245" y="3228611"/>
                <a:ext cx="3842167" cy="123477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𝑠𝑖𝑧𝑒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𝑡𝑟𝑒𝑒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BD2C5A41-36E8-194E-A37E-2E16E98F22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245" y="3228611"/>
                <a:ext cx="3842167" cy="1234770"/>
              </a:xfrm>
              <a:prstGeom prst="roundRect">
                <a:avLst/>
              </a:prstGeom>
              <a:blipFill>
                <a:blip r:embed="rId3"/>
                <a:stretch>
                  <a:fillRect l="-656" b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1285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BBCB2-DA01-C64F-9952-3226AF40D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Greedy-Based Decision Tree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4E6F0E-71BF-3F44-BE74-E5513F2EDA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9613" y="1690688"/>
                <a:ext cx="10385453" cy="490755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Greedily, recursively, choose the next feature to split</a:t>
                </a:r>
              </a:p>
              <a:p>
                <a:endParaRPr lang="en-US" sz="2400" dirty="0"/>
              </a:p>
              <a:p>
                <a:r>
                  <a:rPr lang="en-US" sz="2400" dirty="0" err="1"/>
                  <a:t>DecisionTreeLearn</a:t>
                </a:r>
                <a:r>
                  <a:rPr lang="en-US" sz="24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):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Input a dataset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, output a decision tree hypothesis</a:t>
                </a:r>
              </a:p>
              <a:p>
                <a:pPr lvl="1"/>
                <a:r>
                  <a:rPr lang="en-US" dirty="0"/>
                  <a:t>Create a root node</a:t>
                </a:r>
              </a:p>
              <a:p>
                <a:pPr lvl="1"/>
                <a:r>
                  <a:rPr lang="en-US" dirty="0"/>
                  <a:t>If </a:t>
                </a:r>
                <a:r>
                  <a:rPr lang="en-US" dirty="0">
                    <a:solidFill>
                      <a:srgbClr val="C00000"/>
                    </a:solidFill>
                  </a:rPr>
                  <a:t>termination conditions </a:t>
                </a:r>
                <a:r>
                  <a:rPr lang="en-US" dirty="0"/>
                  <a:t>are met</a:t>
                </a:r>
              </a:p>
              <a:p>
                <a:pPr lvl="2"/>
                <a:r>
                  <a:rPr lang="en-US" sz="2400" dirty="0"/>
                  <a:t>return a single node tree with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leaf prediction </a:t>
                </a:r>
                <a:r>
                  <a:rPr lang="en-US" sz="2400" dirty="0"/>
                  <a:t>based 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dirty="0"/>
                  <a:t>Else: Greedily find a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to split according to </a:t>
                </a:r>
                <a:r>
                  <a:rPr lang="en-US" dirty="0">
                    <a:solidFill>
                      <a:srgbClr val="C00000"/>
                    </a:solidFill>
                  </a:rPr>
                  <a:t>split criteria</a:t>
                </a:r>
              </a:p>
              <a:p>
                <a:pPr lvl="2"/>
                <a:r>
                  <a:rPr lang="en-US" sz="2400" dirty="0"/>
                  <a:t>For each possible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of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lvl="3"/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be the dataset containing data with</a:t>
                </a:r>
                <a:r>
                  <a:rPr lang="zh-TW" altLang="en-US" sz="2400" dirty="0"/>
                  <a:t> </a:t>
                </a:r>
                <a:r>
                  <a:rPr lang="en-US" altLang="zh-TW" sz="24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for feature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lvl="3"/>
                <a:r>
                  <a:rPr lang="en-US" sz="2400" dirty="0"/>
                  <a:t>Create a subtree </a:t>
                </a:r>
                <a:r>
                  <a:rPr lang="en-US" sz="2400" dirty="0" err="1"/>
                  <a:t>DecisionTreeLearn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) that being the child of root</a:t>
                </a:r>
              </a:p>
              <a:p>
                <a:pPr lvl="3"/>
                <a:endParaRPr lang="en-US" sz="2400" dirty="0"/>
              </a:p>
              <a:p>
                <a:r>
                  <a:rPr lang="en-US" sz="2400" dirty="0"/>
                  <a:t>Most decision tree learning algorithms follow this template, but with different choices of </a:t>
                </a:r>
                <a:r>
                  <a:rPr lang="en-US" sz="2400" dirty="0">
                    <a:solidFill>
                      <a:srgbClr val="C00000"/>
                    </a:solidFill>
                  </a:rPr>
                  <a:t>heuristics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4E6F0E-71BF-3F44-BE74-E5513F2EDA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9613" y="1690688"/>
                <a:ext cx="10385453" cy="4907557"/>
              </a:xfrm>
              <a:blipFill>
                <a:blip r:embed="rId2"/>
                <a:stretch>
                  <a:fillRect l="-733" t="-2062" b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726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844AF-4082-8441-BF09-9288F3F76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365125"/>
            <a:ext cx="11480799" cy="1325563"/>
          </a:xfrm>
        </p:spPr>
        <p:txBody>
          <a:bodyPr/>
          <a:lstStyle/>
          <a:p>
            <a:r>
              <a:rPr lang="en-US" dirty="0"/>
              <a:t>ID3: Using Information Gain as Selection Criteria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86707" cy="4351338"/>
              </a:xfrm>
            </p:spPr>
            <p:txBody>
              <a:bodyPr/>
              <a:lstStyle/>
              <a:p>
                <a:r>
                  <a:rPr lang="en-US" dirty="0"/>
                  <a:t>Information gain of choosing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to split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den>
                        </m:f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>
                    <a:solidFill>
                      <a:srgbClr val="C00000"/>
                    </a:solidFill>
                  </a:rPr>
                  <a:t>[The amount of decrease in entropy]</a:t>
                </a:r>
              </a:p>
              <a:p>
                <a:r>
                  <a:rPr lang="en-US" dirty="0"/>
                  <a:t>ID3:  Choose the split that maximize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86707" cy="4351338"/>
              </a:xfrm>
              <a:blipFill>
                <a:blip r:embed="rId2"/>
                <a:stretch>
                  <a:fillRect l="-91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72883F5-983A-A645-9E66-C351ED179DEB}"/>
                  </a:ext>
                </a:extLst>
              </p:cNvPr>
              <p:cNvSpPr/>
              <p:nvPr/>
            </p:nvSpPr>
            <p:spPr>
              <a:xfrm>
                <a:off x="489316" y="4097813"/>
                <a:ext cx="6620933" cy="2226733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DecisionTreeLearn(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r>
                  <a:rPr lang="en-US" sz="1600" dirty="0"/>
                  <a:t>     Create a root node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     If </a:t>
                </a:r>
                <a:r>
                  <a:rPr lang="en-US" sz="1600" dirty="0">
                    <a:solidFill>
                      <a:srgbClr val="C00000"/>
                    </a:solidFill>
                  </a:rPr>
                  <a:t>termination conditions </a:t>
                </a:r>
                <a:r>
                  <a:rPr lang="en-US" sz="1600" dirty="0"/>
                  <a:t>are met</a:t>
                </a:r>
              </a:p>
              <a:p>
                <a:r>
                  <a:rPr lang="en-US" sz="1600" dirty="0"/>
                  <a:t>           return a single node tree with </a:t>
                </a:r>
                <a:r>
                  <a:rPr lang="en-US" sz="1600" dirty="0">
                    <a:solidFill>
                      <a:srgbClr val="C00000"/>
                    </a:solidFill>
                  </a:rPr>
                  <a:t>leaf prediction </a:t>
                </a:r>
                <a:r>
                  <a:rPr lang="en-US" sz="1600" dirty="0"/>
                  <a:t>based on </a:t>
                </a:r>
              </a:p>
              <a:p>
                <a:r>
                  <a:rPr lang="en-US" sz="1600" dirty="0"/>
                  <a:t>     Else: Greedily find a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to split according to </a:t>
                </a:r>
                <a:r>
                  <a:rPr lang="en-US" sz="1600" dirty="0">
                    <a:solidFill>
                      <a:srgbClr val="C00000"/>
                    </a:solidFill>
                  </a:rPr>
                  <a:t>split criteria</a:t>
                </a:r>
              </a:p>
              <a:p>
                <a:r>
                  <a:rPr lang="en-US" sz="1600" dirty="0">
                    <a:solidFill>
                      <a:srgbClr val="C00000"/>
                    </a:solidFill>
                  </a:rPr>
                  <a:t>     </a:t>
                </a:r>
                <a:r>
                  <a:rPr lang="en-US" sz="1600" dirty="0"/>
                  <a:t>For each possible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of</a:t>
                </a:r>
                <a:r>
                  <a:rPr lang="zh-TW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TW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be the dataset containing data with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/>
                  <a:t>for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Create a subtree </a:t>
                </a:r>
                <a:r>
                  <a:rPr lang="en-US" sz="1600" dirty="0" err="1"/>
                  <a:t>DecisionTreeLearn</a:t>
                </a:r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) that being the child of root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72883F5-983A-A645-9E66-C351ED179D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16" y="4097813"/>
                <a:ext cx="6620933" cy="2226733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3246797-719D-194C-81AF-D9A254767E12}"/>
                  </a:ext>
                </a:extLst>
              </p:cNvPr>
              <p:cNvSpPr/>
              <p:nvPr/>
            </p:nvSpPr>
            <p:spPr>
              <a:xfrm>
                <a:off x="8505169" y="2834779"/>
                <a:ext cx="3036915" cy="101255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Notations: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en-US" sz="1600" b="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Entropy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600" b="0" dirty="0">
                    <a:solidFill>
                      <a:schemeClr val="bg1"/>
                    </a:solidFill>
                  </a:rPr>
                  <a:t> is the number of points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3246797-719D-194C-81AF-D9A254767E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169" y="2834779"/>
                <a:ext cx="3036915" cy="101255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230C0D-E16A-D343-B5EB-C785CED0DC25}"/>
              </a:ext>
            </a:extLst>
          </p:cNvPr>
          <p:cNvSpPr txBox="1">
            <a:spLocks/>
          </p:cNvSpPr>
          <p:nvPr/>
        </p:nvSpPr>
        <p:spPr>
          <a:xfrm>
            <a:off x="7110249" y="4023221"/>
            <a:ext cx="5081751" cy="2960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ID3 termination conditions</a:t>
            </a:r>
          </a:p>
          <a:p>
            <a:pPr lvl="1"/>
            <a:r>
              <a:rPr lang="en-US" sz="1800" dirty="0"/>
              <a:t>If all labels are the same</a:t>
            </a:r>
          </a:p>
          <a:p>
            <a:pPr lvl="1"/>
            <a:r>
              <a:rPr lang="en-US" sz="1800" dirty="0"/>
              <a:t>If all features are the same</a:t>
            </a:r>
          </a:p>
          <a:p>
            <a:pPr lvl="1"/>
            <a:r>
              <a:rPr lang="en-US" sz="1800" dirty="0"/>
              <a:t>If dataset is empty</a:t>
            </a:r>
          </a:p>
          <a:p>
            <a:r>
              <a:rPr lang="en-US" sz="2000" dirty="0"/>
              <a:t>ID3 leaf predictions</a:t>
            </a:r>
          </a:p>
          <a:p>
            <a:pPr lvl="1"/>
            <a:r>
              <a:rPr lang="en-US" sz="1800" dirty="0"/>
              <a:t>Most common labels (majority voting)</a:t>
            </a:r>
          </a:p>
          <a:p>
            <a:r>
              <a:rPr lang="en-US" sz="2000" dirty="0"/>
              <a:t>ID3 split criteria</a:t>
            </a:r>
          </a:p>
          <a:p>
            <a:pPr lvl="1"/>
            <a:r>
              <a:rPr lang="en-US" sz="1800" dirty="0"/>
              <a:t>Information gain</a:t>
            </a:r>
          </a:p>
          <a:p>
            <a:pPr lvl="1"/>
            <a:endParaRPr lang="en-US" sz="1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003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36108</TotalTime>
  <Words>3248</Words>
  <Application>Microsoft Macintosh PowerPoint</Application>
  <PresentationFormat>Widescreen</PresentationFormat>
  <Paragraphs>942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Corbel</vt:lpstr>
      <vt:lpstr>Office Theme</vt:lpstr>
      <vt:lpstr>CSE 417T Introduction to Machine Learning</vt:lpstr>
      <vt:lpstr>Logistics</vt:lpstr>
      <vt:lpstr>Recap</vt:lpstr>
      <vt:lpstr>Decision Tree</vt:lpstr>
      <vt:lpstr>Decision Tree Hypothesis</vt:lpstr>
      <vt:lpstr>Learning Decision Tree from Data</vt:lpstr>
      <vt:lpstr>Learning Decision Tree from Data</vt:lpstr>
      <vt:lpstr>Greedy-Based Decision Tree Algorithm</vt:lpstr>
      <vt:lpstr>ID3: Using Information Gain as Selection Criteria</vt:lpstr>
      <vt:lpstr>Illustration of ”High Variance” of Decision Trees</vt:lpstr>
      <vt:lpstr>Illustration of ”High Variance” of Decision Trees</vt:lpstr>
      <vt:lpstr>Decision Tree Hypothesis</vt:lpstr>
      <vt:lpstr>Today’s Lecture</vt:lpstr>
      <vt:lpstr>Ensemble Learning</vt:lpstr>
      <vt:lpstr>Ensemble Learning</vt:lpstr>
      <vt:lpstr>An Anecdote about Aggregation</vt:lpstr>
      <vt:lpstr>How to do Aggregation</vt:lpstr>
      <vt:lpstr>Is Aggregation a Good Idea?</vt:lpstr>
      <vt:lpstr>Is Aggregation a Good Idea?</vt:lpstr>
      <vt:lpstr>Is Aggregation a Good Idea?</vt:lpstr>
      <vt:lpstr>Diverse Weak Learners</vt:lpstr>
      <vt:lpstr>Bagging</vt:lpstr>
      <vt:lpstr>Review: Bias-Variance Decomposition</vt:lpstr>
      <vt:lpstr>Bootstrapping </vt:lpstr>
      <vt:lpstr>Bagging - Bootstrapped Aggregating</vt:lpstr>
      <vt:lpstr>Bagging - Bootstrapped Aggregating</vt:lpstr>
      <vt:lpstr>Why/When Bagging Might Be Helpful?</vt:lpstr>
      <vt:lpstr>Break and Question</vt:lpstr>
      <vt:lpstr>Out-Of-Bag (OOB) Error</vt:lpstr>
      <vt:lpstr>Probability for a Point to be Out of Bag</vt:lpstr>
      <vt:lpstr>Out-Of-Bag (OOB) Error</vt:lpstr>
      <vt:lpstr>Out-Of-Bag (OOB) Error</vt:lpstr>
      <vt:lpstr>Out-Of-Bag (OOB) Error</vt:lpstr>
      <vt:lpstr>Random Forest</vt:lpstr>
      <vt:lpstr>What We Have Learned</vt:lpstr>
      <vt:lpstr>Random Forest</vt:lpstr>
      <vt:lpstr>Questions?</vt:lpstr>
      <vt:lpstr>Brief Discussion on Feature Importance</vt:lpstr>
      <vt:lpstr>Boosting</vt:lpstr>
      <vt:lpstr>Ensemble Learning</vt:lpstr>
      <vt:lpstr>Informal Intuitions about Boosting</vt:lpstr>
      <vt:lpstr>Informal Intuitions about Boosting</vt:lpstr>
      <vt:lpstr>Informal Intuitions about Boosting</vt:lpstr>
      <vt:lpstr>Informal Intuitions about Boosting</vt:lpstr>
      <vt:lpstr>Informal Intuitions about Boosting</vt:lpstr>
      <vt:lpstr>Outline of a Boosting Algorithm</vt:lpstr>
      <vt:lpstr>Discussion on Re-weighted D_t (What does re-weighting mean?)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3380</cp:revision>
  <cp:lastPrinted>2020-02-13T16:58:38Z</cp:lastPrinted>
  <dcterms:created xsi:type="dcterms:W3CDTF">2017-08-24T15:35:37Z</dcterms:created>
  <dcterms:modified xsi:type="dcterms:W3CDTF">2022-10-18T01:55:31Z</dcterms:modified>
</cp:coreProperties>
</file>